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9" r:id="rId1"/>
  </p:sldMasterIdLst>
  <p:notesMasterIdLst>
    <p:notesMasterId r:id="rId33"/>
  </p:notesMasterIdLst>
  <p:handoutMasterIdLst>
    <p:handoutMasterId r:id="rId34"/>
  </p:handoutMasterIdLst>
  <p:sldIdLst>
    <p:sldId id="326" r:id="rId2"/>
    <p:sldId id="328" r:id="rId3"/>
    <p:sldId id="327" r:id="rId4"/>
    <p:sldId id="360" r:id="rId5"/>
    <p:sldId id="359" r:id="rId6"/>
    <p:sldId id="329" r:id="rId7"/>
    <p:sldId id="330" r:id="rId8"/>
    <p:sldId id="331" r:id="rId9"/>
    <p:sldId id="332" r:id="rId10"/>
    <p:sldId id="333" r:id="rId11"/>
    <p:sldId id="334" r:id="rId12"/>
    <p:sldId id="335" r:id="rId13"/>
    <p:sldId id="353" r:id="rId14"/>
    <p:sldId id="336" r:id="rId15"/>
    <p:sldId id="338" r:id="rId16"/>
    <p:sldId id="361" r:id="rId17"/>
    <p:sldId id="337" r:id="rId18"/>
    <p:sldId id="356" r:id="rId19"/>
    <p:sldId id="357" r:id="rId20"/>
    <p:sldId id="340" r:id="rId21"/>
    <p:sldId id="341" r:id="rId22"/>
    <p:sldId id="342" r:id="rId23"/>
    <p:sldId id="343" r:id="rId24"/>
    <p:sldId id="344" r:id="rId25"/>
    <p:sldId id="345" r:id="rId26"/>
    <p:sldId id="346" r:id="rId27"/>
    <p:sldId id="347" r:id="rId28"/>
    <p:sldId id="349" r:id="rId29"/>
    <p:sldId id="350" r:id="rId30"/>
    <p:sldId id="265" r:id="rId31"/>
    <p:sldId id="351" r:id="rId32"/>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Ring" initials="LMKR" lastIdx="11" clrIdx="0"/>
  <p:cmAuthor id="1" name="Pamela Lemieux" initials="PL"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00"/>
    <a:srgbClr val="E60000"/>
    <a:srgbClr val="408DCC"/>
    <a:srgbClr val="F4D30C"/>
    <a:srgbClr val="F9E23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2" autoAdjust="0"/>
    <p:restoredTop sz="83584" autoAdjust="0"/>
  </p:normalViewPr>
  <p:slideViewPr>
    <p:cSldViewPr snapToGrid="0">
      <p:cViewPr varScale="1">
        <p:scale>
          <a:sx n="52" d="100"/>
          <a:sy n="52" d="100"/>
        </p:scale>
        <p:origin x="138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39" d="100"/>
          <a:sy n="39" d="100"/>
        </p:scale>
        <p:origin x="255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F8A6C094-8514-4F79-A584-A1E06F4CFE95}" type="datetimeFigureOut">
              <a:rPr lang="en-US" smtClean="0"/>
              <a:t>8/12/2020</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54C154F4-832E-4E13-ABC2-909D2CCA06D6}" type="slidenum">
              <a:rPr lang="en-US" smtClean="0"/>
              <a:t>‹#›</a:t>
            </a:fld>
            <a:endParaRPr lang="en-US"/>
          </a:p>
        </p:txBody>
      </p:sp>
    </p:spTree>
    <p:extLst>
      <p:ext uri="{BB962C8B-B14F-4D97-AF65-F5344CB8AC3E}">
        <p14:creationId xmlns:p14="http://schemas.microsoft.com/office/powerpoint/2010/main" val="2162104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EE7A1887-8179-4507-9BE3-4F4748B89A40}" type="datetimeFigureOut">
              <a:rPr lang="en-US" smtClean="0"/>
              <a:pPr/>
              <a:t>8/12/2020</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E09C70B5-54C5-481E-9F68-AA969E731102}" type="slidenum">
              <a:rPr lang="en-US" smtClean="0"/>
              <a:pPr/>
              <a:t>‹#›</a:t>
            </a:fld>
            <a:endParaRPr lang="en-US"/>
          </a:p>
        </p:txBody>
      </p:sp>
    </p:spTree>
    <p:extLst>
      <p:ext uri="{BB962C8B-B14F-4D97-AF65-F5344CB8AC3E}">
        <p14:creationId xmlns:p14="http://schemas.microsoft.com/office/powerpoint/2010/main" val="2081288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35966" indent="-283064" eaLnBrk="0" hangingPunct="0">
              <a:defRPr>
                <a:solidFill>
                  <a:schemeClr val="tx1"/>
                </a:solidFill>
                <a:latin typeface="Garamond" pitchFamily="18" charset="0"/>
                <a:cs typeface="Arial" charset="0"/>
              </a:defRPr>
            </a:lvl2pPr>
            <a:lvl3pPr marL="1132256" indent="-226451" eaLnBrk="0" hangingPunct="0">
              <a:defRPr>
                <a:solidFill>
                  <a:schemeClr val="tx1"/>
                </a:solidFill>
                <a:latin typeface="Garamond" pitchFamily="18" charset="0"/>
                <a:cs typeface="Arial" charset="0"/>
              </a:defRPr>
            </a:lvl3pPr>
            <a:lvl4pPr marL="1585158" indent="-226451" eaLnBrk="0" hangingPunct="0">
              <a:defRPr>
                <a:solidFill>
                  <a:schemeClr val="tx1"/>
                </a:solidFill>
                <a:latin typeface="Garamond" pitchFamily="18" charset="0"/>
                <a:cs typeface="Arial" charset="0"/>
              </a:defRPr>
            </a:lvl4pPr>
            <a:lvl5pPr marL="2038060" indent="-226451" eaLnBrk="0" hangingPunct="0">
              <a:defRPr>
                <a:solidFill>
                  <a:schemeClr val="tx1"/>
                </a:solidFill>
                <a:latin typeface="Garamond" pitchFamily="18" charset="0"/>
                <a:cs typeface="Arial" charset="0"/>
              </a:defRPr>
            </a:lvl5pPr>
            <a:lvl6pPr marL="2490963" indent="-226451" eaLnBrk="0" fontAlgn="base" hangingPunct="0">
              <a:spcBef>
                <a:spcPct val="0"/>
              </a:spcBef>
              <a:spcAft>
                <a:spcPct val="0"/>
              </a:spcAft>
              <a:defRPr>
                <a:solidFill>
                  <a:schemeClr val="tx1"/>
                </a:solidFill>
                <a:latin typeface="Garamond" pitchFamily="18" charset="0"/>
                <a:cs typeface="Arial" charset="0"/>
              </a:defRPr>
            </a:lvl6pPr>
            <a:lvl7pPr marL="2943865" indent="-226451" eaLnBrk="0" fontAlgn="base" hangingPunct="0">
              <a:spcBef>
                <a:spcPct val="0"/>
              </a:spcBef>
              <a:spcAft>
                <a:spcPct val="0"/>
              </a:spcAft>
              <a:defRPr>
                <a:solidFill>
                  <a:schemeClr val="tx1"/>
                </a:solidFill>
                <a:latin typeface="Garamond" pitchFamily="18" charset="0"/>
                <a:cs typeface="Arial" charset="0"/>
              </a:defRPr>
            </a:lvl7pPr>
            <a:lvl8pPr marL="3396767" indent="-226451" eaLnBrk="0" fontAlgn="base" hangingPunct="0">
              <a:spcBef>
                <a:spcPct val="0"/>
              </a:spcBef>
              <a:spcAft>
                <a:spcPct val="0"/>
              </a:spcAft>
              <a:defRPr>
                <a:solidFill>
                  <a:schemeClr val="tx1"/>
                </a:solidFill>
                <a:latin typeface="Garamond" pitchFamily="18" charset="0"/>
                <a:cs typeface="Arial" charset="0"/>
              </a:defRPr>
            </a:lvl8pPr>
            <a:lvl9pPr marL="3849670" indent="-226451"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B3F838A9-8043-405E-9CD9-F7483763F88B}" type="slidenum">
              <a:rPr lang="en-US" smtClean="0">
                <a:latin typeface="Arial" charset="0"/>
              </a:rPr>
              <a:pPr eaLnBrk="1" hangingPunct="1"/>
              <a:t>1</a:t>
            </a:fld>
            <a:endParaRPr lang="en-US">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dirty="0"/>
              <a:t>Please keep the Committee credit</a:t>
            </a:r>
            <a:r>
              <a:rPr lang="en-US" baseline="0" dirty="0"/>
              <a:t> if you use this.  It was originally developed for District Six in 2007 by Bev Herzog, chair of the this Leadership Committee.  It has been updated for District Six through the years, most recently by Governor Chris DeVlieger, who is a member of this committee.  All committee members had a hand in updating it to the current form.  </a:t>
            </a:r>
          </a:p>
          <a:p>
            <a:pPr eaLnBrk="1" hangingPunct="1"/>
            <a:endParaRPr lang="en-US" baseline="0" dirty="0"/>
          </a:p>
          <a:p>
            <a:pPr eaLnBrk="1" hangingPunct="1"/>
            <a:r>
              <a:rPr lang="en-US" baseline="0" dirty="0"/>
              <a:t>Please use the area in yellow to credit the personalization for your district.</a:t>
            </a:r>
            <a:endParaRPr lang="en-US" dirty="0"/>
          </a:p>
        </p:txBody>
      </p:sp>
    </p:spTree>
    <p:extLst>
      <p:ext uri="{BB962C8B-B14F-4D97-AF65-F5344CB8AC3E}">
        <p14:creationId xmlns:p14="http://schemas.microsoft.com/office/powerpoint/2010/main" val="2812786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They need to know if their club expects a speech and what kind of speech—vision or just thank you</a:t>
            </a:r>
          </a:p>
          <a:p>
            <a:pPr marL="228600" indent="-228600">
              <a:buAutoNum type="arabicPeriod"/>
            </a:pPr>
            <a:r>
              <a:rPr lang="en-US" baseline="0" dirty="0"/>
              <a:t>This should be done by the outgoing president, but take a look at the kind of information you need to collect</a:t>
            </a:r>
          </a:p>
          <a:p>
            <a:pPr marL="228600" indent="-228600">
              <a:buAutoNum type="arabicPeriod"/>
            </a:pPr>
            <a:r>
              <a:rPr lang="en-US" baseline="0" dirty="0"/>
              <a:t>Your service committee should be suggesting these, but the whole club gets a vote.</a:t>
            </a:r>
            <a:endParaRPr lang="en-US" dirty="0"/>
          </a:p>
        </p:txBody>
      </p:sp>
      <p:sp>
        <p:nvSpPr>
          <p:cNvPr id="4" name="Slide Number Placeholder 3"/>
          <p:cNvSpPr>
            <a:spLocks noGrp="1"/>
          </p:cNvSpPr>
          <p:nvPr>
            <p:ph type="sldNum" sz="quarter" idx="10"/>
          </p:nvPr>
        </p:nvSpPr>
        <p:spPr/>
        <p:txBody>
          <a:bodyPr/>
          <a:lstStyle/>
          <a:p>
            <a:fld id="{E09C70B5-54C5-481E-9F68-AA969E731102}" type="slidenum">
              <a:rPr lang="en-US" smtClean="0"/>
              <a:pPr/>
              <a:t>10</a:t>
            </a:fld>
            <a:endParaRPr lang="en-US"/>
          </a:p>
        </p:txBody>
      </p:sp>
    </p:spTree>
    <p:extLst>
      <p:ext uri="{BB962C8B-B14F-4D97-AF65-F5344CB8AC3E}">
        <p14:creationId xmlns:p14="http://schemas.microsoft.com/office/powerpoint/2010/main" val="1140665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pretty obvious</a:t>
            </a:r>
          </a:p>
        </p:txBody>
      </p:sp>
      <p:sp>
        <p:nvSpPr>
          <p:cNvPr id="4" name="Slide Number Placeholder 3"/>
          <p:cNvSpPr>
            <a:spLocks noGrp="1"/>
          </p:cNvSpPr>
          <p:nvPr>
            <p:ph type="sldNum" sz="quarter" idx="10"/>
          </p:nvPr>
        </p:nvSpPr>
        <p:spPr/>
        <p:txBody>
          <a:bodyPr/>
          <a:lstStyle/>
          <a:p>
            <a:fld id="{E09C70B5-54C5-481E-9F68-AA969E731102}" type="slidenum">
              <a:rPr lang="en-US" smtClean="0"/>
              <a:pPr/>
              <a:t>11</a:t>
            </a:fld>
            <a:endParaRPr lang="en-US"/>
          </a:p>
        </p:txBody>
      </p:sp>
    </p:spTree>
    <p:extLst>
      <p:ext uri="{BB962C8B-B14F-4D97-AF65-F5344CB8AC3E}">
        <p14:creationId xmlns:p14="http://schemas.microsoft.com/office/powerpoint/2010/main" val="2634957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we’re really harping on this because it’s really important</a:t>
            </a:r>
            <a:r>
              <a:rPr lang="en-US" baseline="0" dirty="0"/>
              <a:t> and some clubs don’t do it or need many reminders.  It drives governors and treasurers nuts to not have this contact information.  The Group Tally is where treasurers pay dues, update club membership, add new members and update club officers and committee chair.  The Club President and Treasurer have access to Group Tally (if current input is correct).  In the event of not being able to access Group Tally, they need to contact Altrusa International.</a:t>
            </a:r>
          </a:p>
          <a:p>
            <a:r>
              <a:rPr lang="en-US" sz="1800" dirty="0">
                <a:latin typeface="Segoe UI" panose="020B0502040204020203" pitchFamily="34" charset="0"/>
              </a:rPr>
              <a:t>EVERYONE uses this!  International to mail notices and publications.</a:t>
            </a:r>
          </a:p>
          <a:p>
            <a:r>
              <a:rPr lang="en-US" sz="1800" dirty="0">
                <a:latin typeface="Segoe UI" panose="020B0502040204020203" pitchFamily="34" charset="0"/>
              </a:rPr>
              <a:t>Governor to mail updates.</a:t>
            </a:r>
          </a:p>
          <a:p>
            <a:r>
              <a:rPr lang="en-US" sz="1800" dirty="0">
                <a:latin typeface="Segoe UI" panose="020B0502040204020203" pitchFamily="34" charset="0"/>
              </a:rPr>
              <a:t>Committee chairs to contact your club committees.</a:t>
            </a:r>
          </a:p>
          <a:p>
            <a:r>
              <a:rPr lang="en-US" sz="1800" dirty="0">
                <a:latin typeface="Segoe UI" panose="020B0502040204020203" pitchFamily="34" charset="0"/>
              </a:rPr>
              <a:t>etc.</a:t>
            </a:r>
          </a:p>
          <a:p>
            <a:endParaRPr lang="en-US" dirty="0"/>
          </a:p>
        </p:txBody>
      </p:sp>
      <p:sp>
        <p:nvSpPr>
          <p:cNvPr id="4" name="Slide Number Placeholder 3"/>
          <p:cNvSpPr>
            <a:spLocks noGrp="1"/>
          </p:cNvSpPr>
          <p:nvPr>
            <p:ph type="sldNum" sz="quarter" idx="10"/>
          </p:nvPr>
        </p:nvSpPr>
        <p:spPr/>
        <p:txBody>
          <a:bodyPr/>
          <a:lstStyle/>
          <a:p>
            <a:fld id="{E09C70B5-54C5-481E-9F68-AA969E731102}" type="slidenum">
              <a:rPr lang="en-US" smtClean="0"/>
              <a:pPr/>
              <a:t>12</a:t>
            </a:fld>
            <a:endParaRPr lang="en-US"/>
          </a:p>
        </p:txBody>
      </p:sp>
    </p:spTree>
    <p:extLst>
      <p:ext uri="{BB962C8B-B14F-4D97-AF65-F5344CB8AC3E}">
        <p14:creationId xmlns:p14="http://schemas.microsoft.com/office/powerpoint/2010/main" val="3966867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with permission</a:t>
            </a:r>
            <a:r>
              <a:rPr lang="en-US" baseline="0" dirty="0"/>
              <a:t> (the current president and treasurer) will see an edit button under “Summary”.   This is where you submit your officer and chair information for International</a:t>
            </a:r>
            <a:endParaRPr lang="en-US" dirty="0"/>
          </a:p>
        </p:txBody>
      </p:sp>
      <p:sp>
        <p:nvSpPr>
          <p:cNvPr id="4" name="Slide Number Placeholder 3"/>
          <p:cNvSpPr>
            <a:spLocks noGrp="1"/>
          </p:cNvSpPr>
          <p:nvPr>
            <p:ph type="sldNum" sz="quarter" idx="10"/>
          </p:nvPr>
        </p:nvSpPr>
        <p:spPr/>
        <p:txBody>
          <a:bodyPr/>
          <a:lstStyle/>
          <a:p>
            <a:fld id="{E09C70B5-54C5-481E-9F68-AA969E731102}" type="slidenum">
              <a:rPr lang="en-US" smtClean="0"/>
              <a:pPr/>
              <a:t>13</a:t>
            </a:fld>
            <a:endParaRPr lang="en-US"/>
          </a:p>
        </p:txBody>
      </p:sp>
    </p:spTree>
    <p:extLst>
      <p:ext uri="{BB962C8B-B14F-4D97-AF65-F5344CB8AC3E}">
        <p14:creationId xmlns:p14="http://schemas.microsoft.com/office/powerpoint/2010/main" val="782188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some districts assign a board member to each club.</a:t>
            </a:r>
            <a:r>
              <a:rPr lang="en-US" baseline="0" dirty="0"/>
              <a:t>  This is who you should contact.  This might be your assigned district visitor.</a:t>
            </a:r>
            <a:endParaRPr lang="en-US" dirty="0"/>
          </a:p>
        </p:txBody>
      </p:sp>
      <p:sp>
        <p:nvSpPr>
          <p:cNvPr id="4" name="Slide Number Placeholder 3"/>
          <p:cNvSpPr>
            <a:spLocks noGrp="1"/>
          </p:cNvSpPr>
          <p:nvPr>
            <p:ph type="sldNum" sz="quarter" idx="10"/>
          </p:nvPr>
        </p:nvSpPr>
        <p:spPr/>
        <p:txBody>
          <a:bodyPr/>
          <a:lstStyle/>
          <a:p>
            <a:fld id="{E09C70B5-54C5-481E-9F68-AA969E731102}" type="slidenum">
              <a:rPr lang="en-US" smtClean="0"/>
              <a:pPr/>
              <a:t>14</a:t>
            </a:fld>
            <a:endParaRPr lang="en-US"/>
          </a:p>
        </p:txBody>
      </p:sp>
    </p:spTree>
    <p:extLst>
      <p:ext uri="{BB962C8B-B14F-4D97-AF65-F5344CB8AC3E}">
        <p14:creationId xmlns:p14="http://schemas.microsoft.com/office/powerpoint/2010/main" val="2110524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district information to this page</a:t>
            </a:r>
          </a:p>
        </p:txBody>
      </p:sp>
      <p:sp>
        <p:nvSpPr>
          <p:cNvPr id="4" name="Slide Number Placeholder 3"/>
          <p:cNvSpPr>
            <a:spLocks noGrp="1"/>
          </p:cNvSpPr>
          <p:nvPr>
            <p:ph type="sldNum" sz="quarter" idx="10"/>
          </p:nvPr>
        </p:nvSpPr>
        <p:spPr/>
        <p:txBody>
          <a:bodyPr/>
          <a:lstStyle/>
          <a:p>
            <a:fld id="{E09C70B5-54C5-481E-9F68-AA969E731102}" type="slidenum">
              <a:rPr lang="en-US" smtClean="0"/>
              <a:pPr/>
              <a:t>15</a:t>
            </a:fld>
            <a:endParaRPr lang="en-US"/>
          </a:p>
        </p:txBody>
      </p:sp>
    </p:spTree>
    <p:extLst>
      <p:ext uri="{BB962C8B-B14F-4D97-AF65-F5344CB8AC3E}">
        <p14:creationId xmlns:p14="http://schemas.microsoft.com/office/powerpoint/2010/main" val="1244561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C70B5-54C5-481E-9F68-AA969E731102}" type="slidenum">
              <a:rPr lang="en-US" smtClean="0"/>
              <a:pPr/>
              <a:t>16</a:t>
            </a:fld>
            <a:endParaRPr lang="en-US"/>
          </a:p>
        </p:txBody>
      </p:sp>
    </p:spTree>
    <p:extLst>
      <p:ext uri="{BB962C8B-B14F-4D97-AF65-F5344CB8AC3E}">
        <p14:creationId xmlns:p14="http://schemas.microsoft.com/office/powerpoint/2010/main" val="3282645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C70B5-54C5-481E-9F68-AA969E731102}" type="slidenum">
              <a:rPr lang="en-US" smtClean="0"/>
              <a:pPr/>
              <a:t>17</a:t>
            </a:fld>
            <a:endParaRPr lang="en-US"/>
          </a:p>
        </p:txBody>
      </p:sp>
    </p:spTree>
    <p:extLst>
      <p:ext uri="{BB962C8B-B14F-4D97-AF65-F5344CB8AC3E}">
        <p14:creationId xmlns:p14="http://schemas.microsoft.com/office/powerpoint/2010/main" val="780986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B5DFE-47A3-4DC9-9E27-FBB3CA8C9EA0}" type="slidenum">
              <a:rPr lang="en-US" smtClean="0"/>
              <a:pPr>
                <a:defRPr/>
              </a:pPr>
              <a:t>18</a:t>
            </a:fld>
            <a:endParaRPr lang="en-US" dirty="0"/>
          </a:p>
        </p:txBody>
      </p:sp>
    </p:spTree>
    <p:extLst>
      <p:ext uri="{BB962C8B-B14F-4D97-AF65-F5344CB8AC3E}">
        <p14:creationId xmlns:p14="http://schemas.microsoft.com/office/powerpoint/2010/main" val="2325249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B5DFE-47A3-4DC9-9E27-FBB3CA8C9EA0}" type="slidenum">
              <a:rPr lang="en-US" smtClean="0"/>
              <a:pPr>
                <a:defRPr/>
              </a:pPr>
              <a:t>19</a:t>
            </a:fld>
            <a:endParaRPr lang="en-US" dirty="0"/>
          </a:p>
        </p:txBody>
      </p:sp>
    </p:spTree>
    <p:extLst>
      <p:ext uri="{BB962C8B-B14F-4D97-AF65-F5344CB8AC3E}">
        <p14:creationId xmlns:p14="http://schemas.microsoft.com/office/powerpoint/2010/main" val="319291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adjust this if you want to add or decrease the agenda due to your time constraints.</a:t>
            </a:r>
          </a:p>
          <a:p>
            <a:endParaRPr lang="en-US" dirty="0"/>
          </a:p>
        </p:txBody>
      </p:sp>
      <p:sp>
        <p:nvSpPr>
          <p:cNvPr id="4" name="Slide Number Placeholder 3"/>
          <p:cNvSpPr>
            <a:spLocks noGrp="1"/>
          </p:cNvSpPr>
          <p:nvPr>
            <p:ph type="sldNum" sz="quarter" idx="10"/>
          </p:nvPr>
        </p:nvSpPr>
        <p:spPr/>
        <p:txBody>
          <a:bodyPr/>
          <a:lstStyle/>
          <a:p>
            <a:fld id="{E09C70B5-54C5-481E-9F68-AA969E731102}" type="slidenum">
              <a:rPr lang="en-US" smtClean="0"/>
              <a:pPr/>
              <a:t>2</a:t>
            </a:fld>
            <a:endParaRPr lang="en-US"/>
          </a:p>
        </p:txBody>
      </p:sp>
    </p:spTree>
    <p:extLst>
      <p:ext uri="{BB962C8B-B14F-4D97-AF65-F5344CB8AC3E}">
        <p14:creationId xmlns:p14="http://schemas.microsoft.com/office/powerpoint/2010/main" val="526112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these could be their own workshop.  The International website has workshops on visioning, succession planning,</a:t>
            </a:r>
            <a:r>
              <a:rPr lang="en-US" baseline="0" dirty="0"/>
              <a:t> and more with even more planned for the future.  Please feel free to use (and modify them) for use in your district or club.</a:t>
            </a:r>
            <a:endParaRPr lang="en-US" dirty="0"/>
          </a:p>
        </p:txBody>
      </p:sp>
      <p:sp>
        <p:nvSpPr>
          <p:cNvPr id="4" name="Slide Number Placeholder 3"/>
          <p:cNvSpPr>
            <a:spLocks noGrp="1"/>
          </p:cNvSpPr>
          <p:nvPr>
            <p:ph type="sldNum" sz="quarter" idx="10"/>
          </p:nvPr>
        </p:nvSpPr>
        <p:spPr/>
        <p:txBody>
          <a:bodyPr/>
          <a:lstStyle/>
          <a:p>
            <a:fld id="{E09C70B5-54C5-481E-9F68-AA969E731102}" type="slidenum">
              <a:rPr lang="en-US" smtClean="0"/>
              <a:pPr/>
              <a:t>20</a:t>
            </a:fld>
            <a:endParaRPr lang="en-US"/>
          </a:p>
        </p:txBody>
      </p:sp>
    </p:spTree>
    <p:extLst>
      <p:ext uri="{BB962C8B-B14F-4D97-AF65-F5344CB8AC3E}">
        <p14:creationId xmlns:p14="http://schemas.microsoft.com/office/powerpoint/2010/main" val="1039283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C70B5-54C5-481E-9F68-AA969E731102}" type="slidenum">
              <a:rPr lang="en-US" smtClean="0"/>
              <a:pPr/>
              <a:t>21</a:t>
            </a:fld>
            <a:endParaRPr lang="en-US"/>
          </a:p>
        </p:txBody>
      </p:sp>
    </p:spTree>
    <p:extLst>
      <p:ext uri="{BB962C8B-B14F-4D97-AF65-F5344CB8AC3E}">
        <p14:creationId xmlns:p14="http://schemas.microsoft.com/office/powerpoint/2010/main" val="3844579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C70B5-54C5-481E-9F68-AA969E731102}" type="slidenum">
              <a:rPr lang="en-US" smtClean="0"/>
              <a:pPr/>
              <a:t>22</a:t>
            </a:fld>
            <a:endParaRPr lang="en-US"/>
          </a:p>
        </p:txBody>
      </p:sp>
    </p:spTree>
    <p:extLst>
      <p:ext uri="{BB962C8B-B14F-4D97-AF65-F5344CB8AC3E}">
        <p14:creationId xmlns:p14="http://schemas.microsoft.com/office/powerpoint/2010/main" val="2922395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agenda gives members a reason to attend your meeting.  Show</a:t>
            </a:r>
            <a:r>
              <a:rPr lang="en-US" baseline="0" dirty="0"/>
              <a:t> them what they will miss if they are gone. </a:t>
            </a:r>
          </a:p>
          <a:p>
            <a:r>
              <a:rPr lang="en-US" sz="1800" dirty="0">
                <a:latin typeface="Segoe UI" panose="020B0502040204020203" pitchFamily="34" charset="0"/>
              </a:rPr>
              <a:t>at least 24 hours before the meeting?</a:t>
            </a:r>
          </a:p>
          <a:p>
            <a:r>
              <a:rPr lang="en-US" sz="1800" dirty="0">
                <a:latin typeface="Segoe UI" panose="020B0502040204020203" pitchFamily="34" charset="0"/>
              </a:rPr>
              <a:t>Why?  Those who work may not have time during their day to download, print and/or review items for discussion.  Need to give EVERYONE time to prepare.</a:t>
            </a:r>
          </a:p>
          <a:p>
            <a:r>
              <a:rPr lang="en-US" baseline="0" dirty="0"/>
              <a:t> </a:t>
            </a:r>
          </a:p>
          <a:p>
            <a:endParaRPr lang="en-US" dirty="0"/>
          </a:p>
        </p:txBody>
      </p:sp>
      <p:sp>
        <p:nvSpPr>
          <p:cNvPr id="4" name="Slide Number Placeholder 3"/>
          <p:cNvSpPr>
            <a:spLocks noGrp="1"/>
          </p:cNvSpPr>
          <p:nvPr>
            <p:ph type="sldNum" sz="quarter" idx="10"/>
          </p:nvPr>
        </p:nvSpPr>
        <p:spPr/>
        <p:txBody>
          <a:bodyPr/>
          <a:lstStyle/>
          <a:p>
            <a:fld id="{E09C70B5-54C5-481E-9F68-AA969E731102}" type="slidenum">
              <a:rPr lang="en-US" smtClean="0"/>
              <a:pPr/>
              <a:t>23</a:t>
            </a:fld>
            <a:endParaRPr lang="en-US"/>
          </a:p>
        </p:txBody>
      </p:sp>
    </p:spTree>
    <p:extLst>
      <p:ext uri="{BB962C8B-B14F-4D97-AF65-F5344CB8AC3E}">
        <p14:creationId xmlns:p14="http://schemas.microsoft.com/office/powerpoint/2010/main" val="1121596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(or</a:t>
            </a:r>
            <a:r>
              <a:rPr lang="en-US" baseline="0" dirty="0"/>
              <a:t> was) the main reason people hate meetings.  The next slide tells you how to fix it.</a:t>
            </a:r>
            <a:endParaRPr lang="en-US" dirty="0"/>
          </a:p>
        </p:txBody>
      </p:sp>
      <p:sp>
        <p:nvSpPr>
          <p:cNvPr id="4" name="Slide Number Placeholder 3"/>
          <p:cNvSpPr>
            <a:spLocks noGrp="1"/>
          </p:cNvSpPr>
          <p:nvPr>
            <p:ph type="sldNum" sz="quarter" idx="10"/>
          </p:nvPr>
        </p:nvSpPr>
        <p:spPr/>
        <p:txBody>
          <a:bodyPr/>
          <a:lstStyle/>
          <a:p>
            <a:fld id="{E09C70B5-54C5-481E-9F68-AA969E731102}" type="slidenum">
              <a:rPr lang="en-US" smtClean="0"/>
              <a:pPr/>
              <a:t>24</a:t>
            </a:fld>
            <a:endParaRPr lang="en-US"/>
          </a:p>
        </p:txBody>
      </p:sp>
    </p:spTree>
    <p:extLst>
      <p:ext uri="{BB962C8B-B14F-4D97-AF65-F5344CB8AC3E}">
        <p14:creationId xmlns:p14="http://schemas.microsoft.com/office/powerpoint/2010/main" val="2969432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clubs don’t</a:t>
            </a:r>
            <a:r>
              <a:rPr lang="en-US" baseline="0" dirty="0"/>
              <a:t> normally use formal motions or Roberts Rules of Order, and that’s fine if it works for you.  You can pull them in occasionally when a contentious issue needs calming.</a:t>
            </a:r>
            <a:endParaRPr lang="en-US" dirty="0"/>
          </a:p>
        </p:txBody>
      </p:sp>
      <p:sp>
        <p:nvSpPr>
          <p:cNvPr id="4" name="Slide Number Placeholder 3"/>
          <p:cNvSpPr>
            <a:spLocks noGrp="1"/>
          </p:cNvSpPr>
          <p:nvPr>
            <p:ph type="sldNum" sz="quarter" idx="10"/>
          </p:nvPr>
        </p:nvSpPr>
        <p:spPr/>
        <p:txBody>
          <a:bodyPr/>
          <a:lstStyle/>
          <a:p>
            <a:fld id="{E09C70B5-54C5-481E-9F68-AA969E731102}" type="slidenum">
              <a:rPr lang="en-US" smtClean="0"/>
              <a:pPr/>
              <a:t>25</a:t>
            </a:fld>
            <a:endParaRPr lang="en-US"/>
          </a:p>
        </p:txBody>
      </p:sp>
    </p:spTree>
    <p:extLst>
      <p:ext uri="{BB962C8B-B14F-4D97-AF65-F5344CB8AC3E}">
        <p14:creationId xmlns:p14="http://schemas.microsoft.com/office/powerpoint/2010/main" val="1285485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dot points are all about increasing participation</a:t>
            </a:r>
          </a:p>
        </p:txBody>
      </p:sp>
      <p:sp>
        <p:nvSpPr>
          <p:cNvPr id="4" name="Slide Number Placeholder 3"/>
          <p:cNvSpPr>
            <a:spLocks noGrp="1"/>
          </p:cNvSpPr>
          <p:nvPr>
            <p:ph type="sldNum" sz="quarter" idx="10"/>
          </p:nvPr>
        </p:nvSpPr>
        <p:spPr/>
        <p:txBody>
          <a:bodyPr/>
          <a:lstStyle/>
          <a:p>
            <a:fld id="{E09C70B5-54C5-481E-9F68-AA969E731102}" type="slidenum">
              <a:rPr lang="en-US" smtClean="0"/>
              <a:pPr/>
              <a:t>26</a:t>
            </a:fld>
            <a:endParaRPr lang="en-US"/>
          </a:p>
        </p:txBody>
      </p:sp>
    </p:spTree>
    <p:extLst>
      <p:ext uri="{BB962C8B-B14F-4D97-AF65-F5344CB8AC3E}">
        <p14:creationId xmlns:p14="http://schemas.microsoft.com/office/powerpoint/2010/main" val="3015026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C70B5-54C5-481E-9F68-AA969E731102}" type="slidenum">
              <a:rPr lang="en-US" smtClean="0"/>
              <a:pPr/>
              <a:t>27</a:t>
            </a:fld>
            <a:endParaRPr lang="en-US"/>
          </a:p>
        </p:txBody>
      </p:sp>
    </p:spTree>
    <p:extLst>
      <p:ext uri="{BB962C8B-B14F-4D97-AF65-F5344CB8AC3E}">
        <p14:creationId xmlns:p14="http://schemas.microsoft.com/office/powerpoint/2010/main" val="1033504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it is difficult to get people to take on leadership roles, share information about the roles and expectations with them.  Explain to potential members up front.  </a:t>
            </a:r>
          </a:p>
        </p:txBody>
      </p:sp>
      <p:sp>
        <p:nvSpPr>
          <p:cNvPr id="4" name="Slide Number Placeholder 3"/>
          <p:cNvSpPr>
            <a:spLocks noGrp="1"/>
          </p:cNvSpPr>
          <p:nvPr>
            <p:ph type="sldNum" sz="quarter" idx="10"/>
          </p:nvPr>
        </p:nvSpPr>
        <p:spPr/>
        <p:txBody>
          <a:bodyPr/>
          <a:lstStyle/>
          <a:p>
            <a:pPr>
              <a:defRPr/>
            </a:pPr>
            <a:fld id="{13565939-A560-4269-B2D1-490A3EC3B447}" type="slidenum">
              <a:rPr lang="en-US" smtClean="0"/>
              <a:pPr>
                <a:defRPr/>
              </a:pPr>
              <a:t>28</a:t>
            </a:fld>
            <a:endParaRPr lang="en-US"/>
          </a:p>
        </p:txBody>
      </p:sp>
    </p:spTree>
    <p:extLst>
      <p:ext uri="{BB962C8B-B14F-4D97-AF65-F5344CB8AC3E}">
        <p14:creationId xmlns:p14="http://schemas.microsoft.com/office/powerpoint/2010/main" val="526423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C70B5-54C5-481E-9F68-AA969E731102}" type="slidenum">
              <a:rPr lang="en-US" smtClean="0"/>
              <a:pPr/>
              <a:t>29</a:t>
            </a:fld>
            <a:endParaRPr lang="en-US"/>
          </a:p>
        </p:txBody>
      </p:sp>
    </p:spTree>
    <p:extLst>
      <p:ext uri="{BB962C8B-B14F-4D97-AF65-F5344CB8AC3E}">
        <p14:creationId xmlns:p14="http://schemas.microsoft.com/office/powerpoint/2010/main" val="2808130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a map of your district or a list of</a:t>
            </a:r>
            <a:r>
              <a:rPr lang="en-US" baseline="0" dirty="0"/>
              <a:t> clubs.  You’d be surprised how many presidents don’t know who’s all in your district.  This is a good place to highlight new clubs, where you a trying to build clubs, or clubs you have lost.</a:t>
            </a:r>
            <a:endParaRPr lang="en-US" dirty="0"/>
          </a:p>
        </p:txBody>
      </p:sp>
      <p:sp>
        <p:nvSpPr>
          <p:cNvPr id="4" name="Slide Number Placeholder 3"/>
          <p:cNvSpPr>
            <a:spLocks noGrp="1"/>
          </p:cNvSpPr>
          <p:nvPr>
            <p:ph type="sldNum" sz="quarter" idx="10"/>
          </p:nvPr>
        </p:nvSpPr>
        <p:spPr/>
        <p:txBody>
          <a:bodyPr/>
          <a:lstStyle/>
          <a:p>
            <a:fld id="{E09C70B5-54C5-481E-9F68-AA969E731102}" type="slidenum">
              <a:rPr lang="en-US" smtClean="0"/>
              <a:pPr/>
              <a:t>3</a:t>
            </a:fld>
            <a:endParaRPr lang="en-US"/>
          </a:p>
        </p:txBody>
      </p:sp>
    </p:spTree>
    <p:extLst>
      <p:ext uri="{BB962C8B-B14F-4D97-AF65-F5344CB8AC3E}">
        <p14:creationId xmlns:p14="http://schemas.microsoft.com/office/powerpoint/2010/main" val="3202370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9C70B5-54C5-481E-9F68-AA969E731102}" type="slidenum">
              <a:rPr lang="en-US" smtClean="0"/>
              <a:pPr/>
              <a:t>30</a:t>
            </a:fld>
            <a:endParaRPr lang="en-US"/>
          </a:p>
        </p:txBody>
      </p:sp>
    </p:spTree>
    <p:extLst>
      <p:ext uri="{BB962C8B-B14F-4D97-AF65-F5344CB8AC3E}">
        <p14:creationId xmlns:p14="http://schemas.microsoft.com/office/powerpoint/2010/main" val="90573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C70B5-54C5-481E-9F68-AA969E731102}" type="slidenum">
              <a:rPr lang="en-US" smtClean="0"/>
              <a:pPr/>
              <a:t>31</a:t>
            </a:fld>
            <a:endParaRPr lang="en-US"/>
          </a:p>
        </p:txBody>
      </p:sp>
    </p:spTree>
    <p:extLst>
      <p:ext uri="{BB962C8B-B14F-4D97-AF65-F5344CB8AC3E}">
        <p14:creationId xmlns:p14="http://schemas.microsoft.com/office/powerpoint/2010/main" val="48758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C70B5-54C5-481E-9F68-AA969E731102}" type="slidenum">
              <a:rPr lang="en-US" smtClean="0"/>
              <a:pPr/>
              <a:t>4</a:t>
            </a:fld>
            <a:endParaRPr lang="en-US"/>
          </a:p>
        </p:txBody>
      </p:sp>
    </p:spTree>
    <p:extLst>
      <p:ext uri="{BB962C8B-B14F-4D97-AF65-F5344CB8AC3E}">
        <p14:creationId xmlns:p14="http://schemas.microsoft.com/office/powerpoint/2010/main" val="2932969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C70B5-54C5-481E-9F68-AA969E731102}" type="slidenum">
              <a:rPr lang="en-US" smtClean="0"/>
              <a:pPr/>
              <a:t>5</a:t>
            </a:fld>
            <a:endParaRPr lang="en-US"/>
          </a:p>
        </p:txBody>
      </p:sp>
    </p:spTree>
    <p:extLst>
      <p:ext uri="{BB962C8B-B14F-4D97-AF65-F5344CB8AC3E}">
        <p14:creationId xmlns:p14="http://schemas.microsoft.com/office/powerpoint/2010/main" val="352876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C70B5-54C5-481E-9F68-AA969E731102}" type="slidenum">
              <a:rPr lang="en-US" smtClean="0"/>
              <a:pPr/>
              <a:t>6</a:t>
            </a:fld>
            <a:endParaRPr lang="en-US"/>
          </a:p>
        </p:txBody>
      </p:sp>
    </p:spTree>
    <p:extLst>
      <p:ext uri="{BB962C8B-B14F-4D97-AF65-F5344CB8AC3E}">
        <p14:creationId xmlns:p14="http://schemas.microsoft.com/office/powerpoint/2010/main" val="818865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checklists</a:t>
            </a:r>
            <a:r>
              <a:rPr lang="en-US" baseline="0" dirty="0"/>
              <a:t> are pretty self-explanatory.  </a:t>
            </a:r>
          </a:p>
          <a:p>
            <a:pPr marL="228600" indent="-228600">
              <a:buAutoNum type="arabicPeriod"/>
            </a:pPr>
            <a:r>
              <a:rPr lang="en-US" baseline="0" dirty="0"/>
              <a:t>Some clubs have their Membership Development Committee do this</a:t>
            </a:r>
          </a:p>
          <a:p>
            <a:pPr marL="228600" indent="-228600">
              <a:buAutoNum type="arabicPeriod"/>
            </a:pPr>
            <a:r>
              <a:rPr lang="en-US" baseline="0" dirty="0"/>
              <a:t>Several guides are available on the International website.</a:t>
            </a:r>
          </a:p>
          <a:p>
            <a:pPr marL="228600" indent="-228600">
              <a:buAutoNum type="arabicPeriod"/>
            </a:pPr>
            <a:r>
              <a:rPr lang="en-US" baseline="0" dirty="0"/>
              <a:t>The nominating committee is elected.  We recommend doing this in the fall so members are paying attention to potential leaders and do less scrambling to fill positions in the spring.</a:t>
            </a:r>
          </a:p>
          <a:p>
            <a:pPr marL="228600" indent="-228600">
              <a:buAutoNum type="arabicPeriod"/>
            </a:pPr>
            <a:r>
              <a:rPr lang="en-US" baseline="0" dirty="0"/>
              <a:t>You plan should be reviewed annually.</a:t>
            </a:r>
          </a:p>
          <a:p>
            <a:pPr marL="228600" indent="-228600">
              <a:buAutoNum type="arabicPeriod"/>
            </a:pPr>
            <a:r>
              <a:rPr lang="en-US" baseline="0" dirty="0"/>
              <a:t>The District Treasurer will let you know how many delegates you have in early March.  You need to send her those names.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09C70B5-54C5-481E-9F68-AA969E731102}" type="slidenum">
              <a:rPr lang="en-US" smtClean="0"/>
              <a:pPr/>
              <a:t>7</a:t>
            </a:fld>
            <a:endParaRPr lang="en-US"/>
          </a:p>
        </p:txBody>
      </p:sp>
    </p:spTree>
    <p:extLst>
      <p:ext uri="{BB962C8B-B14F-4D97-AF65-F5344CB8AC3E}">
        <p14:creationId xmlns:p14="http://schemas.microsoft.com/office/powerpoint/2010/main" val="3649455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Let members give</a:t>
            </a:r>
            <a:r>
              <a:rPr lang="en-US" baseline="0" dirty="0"/>
              <a:t> you their committee preferences.</a:t>
            </a:r>
          </a:p>
          <a:p>
            <a:pPr marL="228600" indent="-228600">
              <a:buAutoNum type="arabicPeriod"/>
            </a:pPr>
            <a:r>
              <a:rPr lang="en-US" baseline="0" dirty="0"/>
              <a:t>This will determine your plans for the coming year.</a:t>
            </a:r>
          </a:p>
          <a:p>
            <a:pPr marL="228600" indent="-228600">
              <a:buAutoNum type="arabicPeriod"/>
            </a:pPr>
            <a:r>
              <a:rPr lang="en-US" baseline="0" dirty="0"/>
              <a:t>Each committee should have a budget for what they plan to spend (or raise), which can be combined and negotiated for a club budget.  If you have a club foundation, its board will need to let the committee know how much money is available for service projects, as well as having its expenses (filing fees, fundraising costs, etc.)</a:t>
            </a:r>
          </a:p>
          <a:p>
            <a:pPr marL="228600" indent="-228600">
              <a:buAutoNum type="arabicPeriod"/>
            </a:pPr>
            <a:r>
              <a:rPr lang="en-US" baseline="0" dirty="0"/>
              <a:t>Items 2 and three can be combined.</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09C70B5-54C5-481E-9F68-AA969E731102}" type="slidenum">
              <a:rPr lang="en-US" smtClean="0"/>
              <a:pPr/>
              <a:t>8</a:t>
            </a:fld>
            <a:endParaRPr lang="en-US"/>
          </a:p>
        </p:txBody>
      </p:sp>
    </p:spTree>
    <p:extLst>
      <p:ext uri="{BB962C8B-B14F-4D97-AF65-F5344CB8AC3E}">
        <p14:creationId xmlns:p14="http://schemas.microsoft.com/office/powerpoint/2010/main" val="3767435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5"/>
            </a:pPr>
            <a:r>
              <a:rPr lang="en-US" dirty="0"/>
              <a:t>It is helpful to have the committee chairs on the Finance</a:t>
            </a:r>
            <a:r>
              <a:rPr lang="en-US" baseline="0" dirty="0"/>
              <a:t> Committee to negotiate their budget needs.</a:t>
            </a:r>
          </a:p>
          <a:p>
            <a:pPr marL="228600" indent="-228600">
              <a:buAutoNum type="arabicPeriod" startAt="5"/>
            </a:pPr>
            <a:r>
              <a:rPr lang="en-US" baseline="0" dirty="0"/>
              <a:t>Please be kind to your committee. There are installation examples on the website.</a:t>
            </a:r>
            <a:endParaRPr lang="en-US" dirty="0"/>
          </a:p>
        </p:txBody>
      </p:sp>
      <p:sp>
        <p:nvSpPr>
          <p:cNvPr id="4" name="Slide Number Placeholder 3"/>
          <p:cNvSpPr>
            <a:spLocks noGrp="1"/>
          </p:cNvSpPr>
          <p:nvPr>
            <p:ph type="sldNum" sz="quarter" idx="10"/>
          </p:nvPr>
        </p:nvSpPr>
        <p:spPr/>
        <p:txBody>
          <a:bodyPr/>
          <a:lstStyle/>
          <a:p>
            <a:fld id="{E09C70B5-54C5-481E-9F68-AA969E731102}" type="slidenum">
              <a:rPr lang="en-US" smtClean="0"/>
              <a:pPr/>
              <a:t>9</a:t>
            </a:fld>
            <a:endParaRPr lang="en-US"/>
          </a:p>
        </p:txBody>
      </p:sp>
    </p:spTree>
    <p:extLst>
      <p:ext uri="{BB962C8B-B14F-4D97-AF65-F5344CB8AC3E}">
        <p14:creationId xmlns:p14="http://schemas.microsoft.com/office/powerpoint/2010/main" val="130431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1894F22-5DD0-4EC4-8E5D-0F1905E93C7A}" type="datetimeFigureOut">
              <a:rPr lang="en-US" smtClean="0"/>
              <a:pPr/>
              <a:t>8/12/2020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2D8BC80-AD52-46F0-884D-F3157FC67B2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894F22-5DD0-4EC4-8E5D-0F1905E93C7A}" type="datetimeFigureOut">
              <a:rPr lang="en-US" smtClean="0"/>
              <a:pPr/>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8BC80-AD52-46F0-884D-F3157FC67B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894F22-5DD0-4EC4-8E5D-0F1905E93C7A}" type="datetimeFigureOut">
              <a:rPr lang="en-US" smtClean="0"/>
              <a:pPr/>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8BC80-AD52-46F0-884D-F3157FC67B2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F3542C-1747-486C-BE21-822BE77ED187}" type="slidenum">
              <a:rPr lang="en-US"/>
              <a:pPr>
                <a:defRPr/>
              </a:pPr>
              <a:t>‹#›</a:t>
            </a:fld>
            <a:endParaRPr lang="en-US"/>
          </a:p>
        </p:txBody>
      </p:sp>
    </p:spTree>
    <p:extLst>
      <p:ext uri="{BB962C8B-B14F-4D97-AF65-F5344CB8AC3E}">
        <p14:creationId xmlns:p14="http://schemas.microsoft.com/office/powerpoint/2010/main" val="3093229243"/>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C69E17-E4AB-4310-A7B9-7F727367D4CC}" type="slidenum">
              <a:rPr lang="en-US"/>
              <a:pPr>
                <a:defRPr/>
              </a:pPr>
              <a:t>‹#›</a:t>
            </a:fld>
            <a:endParaRPr lang="en-US"/>
          </a:p>
        </p:txBody>
      </p:sp>
    </p:spTree>
    <p:extLst>
      <p:ext uri="{BB962C8B-B14F-4D97-AF65-F5344CB8AC3E}">
        <p14:creationId xmlns:p14="http://schemas.microsoft.com/office/powerpoint/2010/main" val="356987660"/>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894F22-5DD0-4EC4-8E5D-0F1905E93C7A}" type="datetimeFigureOut">
              <a:rPr lang="en-US" smtClean="0"/>
              <a:pPr/>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8BC80-AD52-46F0-884D-F3157FC67B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1894F22-5DD0-4EC4-8E5D-0F1905E93C7A}" type="datetimeFigureOut">
              <a:rPr lang="en-US" smtClean="0"/>
              <a:pPr/>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8BC80-AD52-46F0-884D-F3157FC67B2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1894F22-5DD0-4EC4-8E5D-0F1905E93C7A}" type="datetimeFigureOut">
              <a:rPr lang="en-US" smtClean="0"/>
              <a:pPr/>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8BC80-AD52-46F0-884D-F3157FC67B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1894F22-5DD0-4EC4-8E5D-0F1905E93C7A}" type="datetimeFigureOut">
              <a:rPr lang="en-US" smtClean="0"/>
              <a:pPr/>
              <a:t>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8BC80-AD52-46F0-884D-F3157FC67B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1894F22-5DD0-4EC4-8E5D-0F1905E93C7A}" type="datetimeFigureOut">
              <a:rPr lang="en-US" smtClean="0"/>
              <a:pPr/>
              <a:t>8/12/2020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8BC80-AD52-46F0-884D-F3157FC67B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94F22-5DD0-4EC4-8E5D-0F1905E93C7A}" type="datetimeFigureOut">
              <a:rPr lang="en-US" smtClean="0"/>
              <a:pPr/>
              <a:t>8/12/2020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8BC80-AD52-46F0-884D-F3157FC67B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1894F22-5DD0-4EC4-8E5D-0F1905E93C7A}" type="datetimeFigureOut">
              <a:rPr lang="en-US" smtClean="0"/>
              <a:pPr/>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8BC80-AD52-46F0-884D-F3157FC67B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894F22-5DD0-4EC4-8E5D-0F1905E93C7A}" type="datetimeFigureOut">
              <a:rPr lang="en-US" smtClean="0"/>
              <a:pPr/>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2D8BC80-AD52-46F0-884D-F3157FC67B2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1894F22-5DD0-4EC4-8E5D-0F1905E93C7A}" type="datetimeFigureOut">
              <a:rPr lang="en-US" smtClean="0"/>
              <a:pPr/>
              <a:t>8/12/2020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2D8BC80-AD52-46F0-884D-F3157FC67B2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4" r:id="rId12"/>
    <p:sldLayoutId id="2147484065"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ltrusa.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386863" y="2924297"/>
            <a:ext cx="8452338" cy="909149"/>
          </a:xfrm>
        </p:spPr>
        <p:txBody>
          <a:bodyPr>
            <a:normAutofit fontScale="92500" lnSpcReduction="20000"/>
          </a:bodyPr>
          <a:lstStyle/>
          <a:p>
            <a:pPr algn="ctr" eaLnBrk="1" hangingPunct="1"/>
            <a:r>
              <a:rPr lang="en-US" sz="3200" dirty="0">
                <a:latin typeface="Franklin Gothic Book" pitchFamily="34" charset="0"/>
              </a:rPr>
              <a:t>Developed by the 2015-2017 International Leadership Training and Development Committee</a:t>
            </a:r>
          </a:p>
        </p:txBody>
      </p:sp>
      <p:sp>
        <p:nvSpPr>
          <p:cNvPr id="99330" name="Rectangle 2"/>
          <p:cNvSpPr>
            <a:spLocks noGrp="1" noChangeArrowheads="1"/>
          </p:cNvSpPr>
          <p:nvPr>
            <p:ph type="ctrTitle"/>
          </p:nvPr>
        </p:nvSpPr>
        <p:spPr>
          <a:xfrm>
            <a:off x="0" y="868363"/>
            <a:ext cx="8939605" cy="1640375"/>
          </a:xfrm>
        </p:spPr>
        <p:txBody>
          <a:bodyPr>
            <a:normAutofit fontScale="90000"/>
          </a:bodyPr>
          <a:lstStyle/>
          <a:p>
            <a:pPr>
              <a:buClr>
                <a:schemeClr val="accent6">
                  <a:lumMod val="75000"/>
                </a:schemeClr>
              </a:buClr>
              <a:defRPr/>
            </a:pPr>
            <a:r>
              <a:rPr lang="en-US" sz="3600" dirty="0">
                <a:latin typeface="Franklin Gothic Demi" pitchFamily="34" charset="0"/>
              </a:rPr>
              <a:t>	</a:t>
            </a:r>
            <a:r>
              <a:rPr lang="en-US" sz="5300" dirty="0">
                <a:latin typeface="Franklin Gothic Book" pitchFamily="34" charset="0"/>
              </a:rPr>
              <a:t>Workshop for Presidents/ Presidents-Elect/</a:t>
            </a:r>
            <a:br>
              <a:rPr lang="en-US" sz="5300" dirty="0">
                <a:latin typeface="Franklin Gothic Book" pitchFamily="34" charset="0"/>
              </a:rPr>
            </a:br>
            <a:r>
              <a:rPr lang="en-US" sz="5300" dirty="0">
                <a:latin typeface="Franklin Gothic Book" pitchFamily="34" charset="0"/>
              </a:rPr>
              <a:t>Vice-Presidents</a:t>
            </a:r>
            <a:br>
              <a:rPr lang="en-US" sz="3200" dirty="0">
                <a:latin typeface="Franklin Gothic Demi" pitchFamily="34" charset="0"/>
              </a:rPr>
            </a:br>
            <a:endParaRPr lang="en-US" sz="3200" dirty="0">
              <a:latin typeface="Franklin Gothic Demi" pitchFamily="34" charset="0"/>
            </a:endParaRPr>
          </a:p>
        </p:txBody>
      </p:sp>
      <p:sp>
        <p:nvSpPr>
          <p:cNvPr id="5124" name="Text Box 11"/>
          <p:cNvSpPr txBox="1">
            <a:spLocks noChangeArrowheads="1"/>
          </p:cNvSpPr>
          <p:nvPr/>
        </p:nvSpPr>
        <p:spPr bwMode="auto">
          <a:xfrm>
            <a:off x="3510696" y="4470889"/>
            <a:ext cx="5156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a:spcBef>
                <a:spcPct val="50000"/>
              </a:spcBef>
            </a:pPr>
            <a:r>
              <a:rPr lang="en-US" sz="2400" b="1" dirty="0">
                <a:solidFill>
                  <a:srgbClr val="FFC000"/>
                </a:solidFill>
                <a:latin typeface="Franklin Gothic Book" pitchFamily="34" charset="0"/>
              </a:rPr>
              <a:t>Adapted for use in District One</a:t>
            </a:r>
          </a:p>
          <a:p>
            <a:pPr algn="ctr">
              <a:spcBef>
                <a:spcPct val="50000"/>
              </a:spcBef>
            </a:pPr>
            <a:r>
              <a:rPr lang="en-US" sz="2400" b="1" dirty="0">
                <a:solidFill>
                  <a:srgbClr val="FFC000"/>
                </a:solidFill>
                <a:latin typeface="Franklin Gothic Book" pitchFamily="34" charset="0"/>
              </a:rPr>
              <a:t>by Pam Lemieux</a:t>
            </a:r>
          </a:p>
          <a:p>
            <a:pPr algn="ctr">
              <a:spcBef>
                <a:spcPct val="50000"/>
              </a:spcBef>
            </a:pPr>
            <a:r>
              <a:rPr lang="en-US" sz="2400" b="1" dirty="0">
                <a:solidFill>
                  <a:srgbClr val="FFC000"/>
                </a:solidFill>
                <a:latin typeface="Franklin Gothic Book" pitchFamily="34" charset="0"/>
              </a:rPr>
              <a:t>8/13/2020</a:t>
            </a:r>
          </a:p>
        </p:txBody>
      </p:sp>
      <p:pic>
        <p:nvPicPr>
          <p:cNvPr id="102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6863" y="4249005"/>
            <a:ext cx="3394074" cy="1824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spTree>
    <p:extLst>
      <p:ext uri="{BB962C8B-B14F-4D97-AF65-F5344CB8AC3E}">
        <p14:creationId xmlns:p14="http://schemas.microsoft.com/office/powerpoint/2010/main" val="108707308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rrowheads="1"/>
          </p:cNvSpPr>
          <p:nvPr>
            <p:ph type="title"/>
          </p:nvPr>
        </p:nvSpPr>
        <p:spPr>
          <a:xfrm>
            <a:off x="93785" y="410308"/>
            <a:ext cx="8915400" cy="1383323"/>
          </a:xfrm>
        </p:spPr>
        <p:txBody>
          <a:bodyPr>
            <a:normAutofit fontScale="90000"/>
          </a:bodyPr>
          <a:lstStyle/>
          <a:p>
            <a:pPr marL="320040" indent="-320040" algn="ctr" eaLnBrk="1" fontAlgn="auto" hangingPunct="1">
              <a:spcAft>
                <a:spcPts val="0"/>
              </a:spcAft>
              <a:buClr>
                <a:schemeClr val="accent6">
                  <a:lumMod val="75000"/>
                </a:schemeClr>
              </a:buClr>
              <a:buNone/>
              <a:defRPr/>
            </a:pPr>
            <a:r>
              <a:rPr lang="en-US" dirty="0">
                <a:latin typeface="Franklin Gothic Demi" pitchFamily="34" charset="0"/>
              </a:rPr>
              <a:t>Incoming President’s </a:t>
            </a:r>
            <a:br>
              <a:rPr lang="en-US" dirty="0">
                <a:latin typeface="Franklin Gothic Demi" pitchFamily="34" charset="0"/>
              </a:rPr>
            </a:br>
            <a:r>
              <a:rPr lang="en-US" dirty="0">
                <a:latin typeface="Franklin Gothic Demi" pitchFamily="34" charset="0"/>
              </a:rPr>
              <a:t>Check List - May</a:t>
            </a:r>
          </a:p>
        </p:txBody>
      </p:sp>
      <p:sp>
        <p:nvSpPr>
          <p:cNvPr id="12291" name="Rectangle 3"/>
          <p:cNvSpPr>
            <a:spLocks noGrp="1" noChangeArrowheads="1"/>
          </p:cNvSpPr>
          <p:nvPr>
            <p:ph sz="quarter" idx="13"/>
          </p:nvPr>
        </p:nvSpPr>
        <p:spPr>
          <a:xfrm>
            <a:off x="981075" y="2801938"/>
            <a:ext cx="7848600" cy="3925887"/>
          </a:xfrm>
        </p:spPr>
        <p:txBody>
          <a:bodyPr/>
          <a:lstStyle/>
          <a:p>
            <a:pPr marL="558800" indent="-514350" eaLnBrk="1" hangingPunct="1">
              <a:buClr>
                <a:srgbClr val="FF0000"/>
              </a:buClr>
              <a:buSzPct val="100000"/>
              <a:buFont typeface="Trebuchet MS" pitchFamily="34" charset="0"/>
              <a:buAutoNum type="arabicPeriod"/>
            </a:pPr>
            <a:r>
              <a:rPr lang="en-US" sz="3200" dirty="0">
                <a:latin typeface="Franklin Gothic Book" pitchFamily="34" charset="0"/>
              </a:rPr>
              <a:t>Enjoy your installation ceremony! </a:t>
            </a:r>
          </a:p>
          <a:p>
            <a:pPr marL="558800" indent="-514350" eaLnBrk="1" hangingPunct="1">
              <a:buClr>
                <a:srgbClr val="FF0000"/>
              </a:buClr>
              <a:buSzPct val="100000"/>
              <a:buFont typeface="Trebuchet MS" pitchFamily="34" charset="0"/>
              <a:buAutoNum type="arabicPeriod"/>
            </a:pPr>
            <a:r>
              <a:rPr lang="en-US" sz="3200" dirty="0">
                <a:latin typeface="Franklin Gothic Book" pitchFamily="34" charset="0"/>
              </a:rPr>
              <a:t>Make sure the Club Activity Report is submitted online by the deadline. This determines Distinguished Clubs.</a:t>
            </a:r>
          </a:p>
          <a:p>
            <a:pPr marL="558800" indent="-514350" eaLnBrk="1" hangingPunct="1">
              <a:buClr>
                <a:srgbClr val="FF0000"/>
              </a:buClr>
              <a:buSzPct val="100000"/>
              <a:buFont typeface="Trebuchet MS" pitchFamily="34" charset="0"/>
              <a:buAutoNum type="arabicPeriod"/>
            </a:pPr>
            <a:r>
              <a:rPr lang="en-US" sz="3200" dirty="0">
                <a:latin typeface="Franklin Gothic Book" pitchFamily="34" charset="0"/>
              </a:rPr>
              <a:t>Decide projects for coming year.</a:t>
            </a:r>
          </a:p>
        </p:txBody>
      </p:sp>
    </p:spTree>
    <p:extLst>
      <p:ext uri="{BB962C8B-B14F-4D97-AF65-F5344CB8AC3E}">
        <p14:creationId xmlns:p14="http://schemas.microsoft.com/office/powerpoint/2010/main" val="2163418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rrowheads="1"/>
          </p:cNvSpPr>
          <p:nvPr>
            <p:ph type="title"/>
          </p:nvPr>
        </p:nvSpPr>
        <p:spPr>
          <a:xfrm>
            <a:off x="417149" y="925536"/>
            <a:ext cx="7856538" cy="762000"/>
          </a:xfrm>
        </p:spPr>
        <p:txBody>
          <a:bodyPr>
            <a:normAutofit fontScale="90000"/>
          </a:bodyPr>
          <a:lstStyle/>
          <a:p>
            <a:pPr marL="320040" indent="-320040" algn="ctr" eaLnBrk="1" fontAlgn="auto" hangingPunct="1">
              <a:spcAft>
                <a:spcPts val="0"/>
              </a:spcAft>
              <a:buClr>
                <a:schemeClr val="accent6">
                  <a:lumMod val="75000"/>
                </a:schemeClr>
              </a:buClr>
              <a:buNone/>
              <a:defRPr/>
            </a:pPr>
            <a:r>
              <a:rPr lang="en-US" dirty="0">
                <a:latin typeface="Franklin Gothic Demi" pitchFamily="34" charset="0"/>
              </a:rPr>
              <a:t>Most Important </a:t>
            </a:r>
            <a:br>
              <a:rPr lang="en-US" dirty="0">
                <a:latin typeface="Franklin Gothic Demi" pitchFamily="34" charset="0"/>
              </a:rPr>
            </a:br>
            <a:r>
              <a:rPr lang="en-US" dirty="0">
                <a:latin typeface="Franklin Gothic Demi" pitchFamily="34" charset="0"/>
              </a:rPr>
              <a:t>Paperwork to Submit</a:t>
            </a:r>
          </a:p>
        </p:txBody>
      </p:sp>
      <p:sp>
        <p:nvSpPr>
          <p:cNvPr id="13315" name="Rectangle 3"/>
          <p:cNvSpPr>
            <a:spLocks noGrp="1" noChangeArrowheads="1"/>
          </p:cNvSpPr>
          <p:nvPr>
            <p:ph sz="quarter" idx="13"/>
          </p:nvPr>
        </p:nvSpPr>
        <p:spPr>
          <a:xfrm>
            <a:off x="518984" y="1820099"/>
            <a:ext cx="8100974" cy="4548428"/>
          </a:xfrm>
        </p:spPr>
        <p:txBody>
          <a:bodyPr/>
          <a:lstStyle/>
          <a:p>
            <a:pPr marL="609600" indent="-609600" eaLnBrk="1" hangingPunct="1">
              <a:lnSpc>
                <a:spcPct val="90000"/>
              </a:lnSpc>
              <a:buClr>
                <a:srgbClr val="CC3300"/>
              </a:buClr>
              <a:buSzPct val="100000"/>
            </a:pPr>
            <a:r>
              <a:rPr lang="en-US" sz="2800" b="1" dirty="0">
                <a:latin typeface="Franklin Gothic Book" pitchFamily="34" charset="0"/>
              </a:rPr>
              <a:t>Roster of club officers and committee chairs </a:t>
            </a:r>
          </a:p>
          <a:p>
            <a:pPr marL="914400" lvl="1" indent="-457200">
              <a:lnSpc>
                <a:spcPct val="90000"/>
              </a:lnSpc>
              <a:buClr>
                <a:schemeClr val="tx2">
                  <a:lumMod val="50000"/>
                  <a:lumOff val="50000"/>
                </a:schemeClr>
              </a:buClr>
              <a:buSzPct val="100000"/>
            </a:pPr>
            <a:r>
              <a:rPr lang="en-US" sz="2800" b="1" dirty="0">
                <a:latin typeface="Franklin Gothic Book" pitchFamily="34" charset="0"/>
              </a:rPr>
              <a:t>after installation of officers (permissions will change immediately on the International website)</a:t>
            </a:r>
          </a:p>
          <a:p>
            <a:pPr marL="914400" lvl="1" indent="-457200">
              <a:lnSpc>
                <a:spcPct val="90000"/>
              </a:lnSpc>
              <a:buClr>
                <a:schemeClr val="tx2">
                  <a:lumMod val="50000"/>
                  <a:lumOff val="50000"/>
                </a:schemeClr>
              </a:buClr>
              <a:buSzPct val="100000"/>
            </a:pPr>
            <a:r>
              <a:rPr lang="en-US" sz="2800" b="1" dirty="0">
                <a:latin typeface="Franklin Gothic Book" pitchFamily="34" charset="0"/>
              </a:rPr>
              <a:t>by current or out-going President or Treasurer</a:t>
            </a:r>
          </a:p>
          <a:p>
            <a:pPr marL="609600" indent="-609600" eaLnBrk="1" hangingPunct="1">
              <a:lnSpc>
                <a:spcPct val="90000"/>
              </a:lnSpc>
              <a:buClr>
                <a:srgbClr val="CC3300"/>
              </a:buClr>
              <a:buSzPct val="100000"/>
            </a:pPr>
            <a:r>
              <a:rPr lang="en-US" sz="2800" b="1" dirty="0">
                <a:latin typeface="Franklin Gothic Book" pitchFamily="34" charset="0"/>
              </a:rPr>
              <a:t>Club visit request form</a:t>
            </a:r>
          </a:p>
          <a:p>
            <a:pPr marL="990600" lvl="1" indent="-533400" eaLnBrk="1" hangingPunct="1">
              <a:lnSpc>
                <a:spcPct val="90000"/>
              </a:lnSpc>
              <a:buClr>
                <a:schemeClr val="tx2">
                  <a:lumMod val="50000"/>
                  <a:lumOff val="50000"/>
                </a:schemeClr>
              </a:buClr>
              <a:buSzPct val="100000"/>
            </a:pPr>
            <a:r>
              <a:rPr lang="en-US" sz="2800" b="1" dirty="0">
                <a:latin typeface="Franklin Gothic Book" pitchFamily="34" charset="0"/>
              </a:rPr>
              <a:t>will get from club visitor</a:t>
            </a:r>
          </a:p>
          <a:p>
            <a:pPr marL="609600" indent="-609600" eaLnBrk="1" hangingPunct="1">
              <a:lnSpc>
                <a:spcPct val="90000"/>
              </a:lnSpc>
              <a:buClr>
                <a:srgbClr val="CC3300"/>
              </a:buClr>
              <a:buSzPct val="100000"/>
            </a:pPr>
            <a:r>
              <a:rPr lang="en-US" sz="2800" b="1" dirty="0">
                <a:latin typeface="Franklin Gothic Book" pitchFamily="34" charset="0"/>
              </a:rPr>
              <a:t>Award nominations </a:t>
            </a:r>
          </a:p>
          <a:p>
            <a:pPr marL="609600" indent="-609600" eaLnBrk="1" hangingPunct="1">
              <a:lnSpc>
                <a:spcPct val="90000"/>
              </a:lnSpc>
              <a:buClr>
                <a:srgbClr val="CC3300"/>
              </a:buClr>
              <a:buSzPct val="100000"/>
            </a:pPr>
            <a:r>
              <a:rPr lang="en-US" sz="2800" b="1" dirty="0">
                <a:latin typeface="Franklin Gothic Book" pitchFamily="34" charset="0"/>
              </a:rPr>
              <a:t>List of conference delegates</a:t>
            </a:r>
          </a:p>
          <a:p>
            <a:pPr marL="609600" indent="-609600" eaLnBrk="1" hangingPunct="1">
              <a:lnSpc>
                <a:spcPct val="90000"/>
              </a:lnSpc>
              <a:buClr>
                <a:srgbClr val="CC3300"/>
              </a:buClr>
              <a:buSzPct val="100000"/>
            </a:pPr>
            <a:r>
              <a:rPr lang="en-US" sz="2800" b="1" dirty="0">
                <a:latin typeface="Franklin Gothic Book" pitchFamily="34" charset="0"/>
              </a:rPr>
              <a:t>Club Activity Report</a:t>
            </a:r>
          </a:p>
        </p:txBody>
      </p:sp>
      <p:pic>
        <p:nvPicPr>
          <p:cNvPr id="3075" name="Picture 3" descr="C:\Users\Chris\AppData\Local\Microsoft\Windows\Temporary Internet Files\Content.IE5\R18LH4AI\MP900405072[1].jpg"/>
          <p:cNvPicPr>
            <a:picLocks noChangeAspect="1" noChangeArrowheads="1"/>
          </p:cNvPicPr>
          <p:nvPr/>
        </p:nvPicPr>
        <p:blipFill>
          <a:blip r:embed="rId3" cstate="print"/>
          <a:srcRect/>
          <a:stretch>
            <a:fillRect/>
          </a:stretch>
        </p:blipFill>
        <p:spPr bwMode="auto">
          <a:xfrm>
            <a:off x="6664036" y="4481945"/>
            <a:ext cx="2105892" cy="2105892"/>
          </a:xfrm>
          <a:prstGeom prst="rect">
            <a:avLst/>
          </a:prstGeom>
          <a:noFill/>
        </p:spPr>
      </p:pic>
    </p:spTree>
    <p:extLst>
      <p:ext uri="{BB962C8B-B14F-4D97-AF65-F5344CB8AC3E}">
        <p14:creationId xmlns:p14="http://schemas.microsoft.com/office/powerpoint/2010/main" val="3059759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a:xfrm>
            <a:off x="773113" y="1102659"/>
            <a:ext cx="7280030" cy="762000"/>
          </a:xfrm>
        </p:spPr>
        <p:txBody>
          <a:bodyPr>
            <a:normAutofit fontScale="90000"/>
          </a:bodyPr>
          <a:lstStyle/>
          <a:p>
            <a:pPr marL="320040" indent="-320040" algn="ctr" eaLnBrk="1" fontAlgn="auto" hangingPunct="1">
              <a:spcAft>
                <a:spcPts val="0"/>
              </a:spcAft>
              <a:buClr>
                <a:schemeClr val="accent6">
                  <a:lumMod val="75000"/>
                </a:schemeClr>
              </a:buClr>
              <a:buNone/>
              <a:defRPr/>
            </a:pPr>
            <a:r>
              <a:rPr lang="en-US" dirty="0">
                <a:latin typeface="Franklin Gothic Demi" pitchFamily="34" charset="0"/>
              </a:rPr>
              <a:t>Important District &amp; International Form</a:t>
            </a:r>
            <a:r>
              <a:rPr lang="en-US" sz="4000" dirty="0">
                <a:latin typeface="Franklin Gothic Demi" pitchFamily="34" charset="0"/>
              </a:rPr>
              <a:t> </a:t>
            </a:r>
          </a:p>
        </p:txBody>
      </p:sp>
      <p:sp>
        <p:nvSpPr>
          <p:cNvPr id="104451" name="Rectangle 3"/>
          <p:cNvSpPr>
            <a:spLocks noGrp="1" noChangeArrowheads="1"/>
          </p:cNvSpPr>
          <p:nvPr>
            <p:ph type="body" sz="half" idx="1"/>
          </p:nvPr>
        </p:nvSpPr>
        <p:spPr>
          <a:xfrm>
            <a:off x="333632" y="2051538"/>
            <a:ext cx="8476735" cy="3711087"/>
          </a:xfrm>
        </p:spPr>
        <p:txBody>
          <a:bodyPr rtlCol="0">
            <a:noAutofit/>
          </a:bodyPr>
          <a:lstStyle/>
          <a:p>
            <a:pPr indent="-228600" eaLnBrk="1" fontAlgn="auto" hangingPunct="1">
              <a:buClr>
                <a:srgbClr val="FF0000"/>
              </a:buClr>
              <a:buSzPct val="100000"/>
              <a:defRPr/>
            </a:pPr>
            <a:r>
              <a:rPr lang="en-US" sz="2800" b="1" dirty="0">
                <a:solidFill>
                  <a:schemeClr val="tx1">
                    <a:lumMod val="75000"/>
                    <a:lumOff val="25000"/>
                  </a:schemeClr>
                </a:solidFill>
                <a:latin typeface="Franklin Gothic Book" pitchFamily="34" charset="0"/>
              </a:rPr>
              <a:t>Report Officers and Committee Chairs to International, if not already done by your current president or treasurer.  Go to International website, login, then go to Membership, and access Group Tally to update the Club Officers and Committee Chair Roster.</a:t>
            </a:r>
          </a:p>
          <a:p>
            <a:pPr indent="-228600" eaLnBrk="1" fontAlgn="auto" hangingPunct="1">
              <a:buClr>
                <a:srgbClr val="FF0000"/>
              </a:buClr>
              <a:buSzPct val="100000"/>
              <a:defRPr/>
            </a:pPr>
            <a:r>
              <a:rPr lang="en-US" sz="2800" b="1" dirty="0">
                <a:solidFill>
                  <a:schemeClr val="tx1">
                    <a:lumMod val="75000"/>
                    <a:lumOff val="25000"/>
                  </a:schemeClr>
                </a:solidFill>
                <a:latin typeface="Franklin Gothic Book" pitchFamily="34" charset="0"/>
              </a:rPr>
              <a:t>Send this information to your District Governor or Treasurer, whichever they request</a:t>
            </a:r>
            <a:r>
              <a:rPr lang="en-US" sz="3200" b="1" dirty="0">
                <a:solidFill>
                  <a:schemeClr val="tx1">
                    <a:lumMod val="75000"/>
                    <a:lumOff val="25000"/>
                  </a:schemeClr>
                </a:solidFill>
                <a:latin typeface="Franklin Gothic Book" pitchFamily="34" charset="0"/>
              </a:rPr>
              <a:t>.</a:t>
            </a:r>
          </a:p>
        </p:txBody>
      </p:sp>
    </p:spTree>
    <p:extLst>
      <p:ext uri="{BB962C8B-B14F-4D97-AF65-F5344CB8AC3E}">
        <p14:creationId xmlns:p14="http://schemas.microsoft.com/office/powerpoint/2010/main" val="3026963363"/>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500" dirty="0">
                <a:solidFill>
                  <a:srgbClr val="002163"/>
                </a:solidFill>
                <a:latin typeface="Franklin Gothic Demi" pitchFamily="34" charset="0"/>
              </a:rPr>
              <a:t>Club Roster</a:t>
            </a:r>
            <a:endParaRPr lang="en-US" dirty="0"/>
          </a:p>
        </p:txBody>
      </p:sp>
      <p:pic>
        <p:nvPicPr>
          <p:cNvPr id="7" name="Content Placeholder 6"/>
          <p:cNvPicPr>
            <a:picLocks noGrp="1" noChangeAspect="1"/>
          </p:cNvPicPr>
          <p:nvPr>
            <p:ph idx="1"/>
          </p:nvPr>
        </p:nvPicPr>
        <p:blipFill rotWithShape="1">
          <a:blip r:embed="rId3"/>
          <a:srcRect l="3128" t="12527" r="24772" b="25713"/>
          <a:stretch/>
        </p:blipFill>
        <p:spPr>
          <a:xfrm>
            <a:off x="180449" y="2216075"/>
            <a:ext cx="8506351" cy="4098664"/>
          </a:xfrm>
          <a:prstGeom prst="rect">
            <a:avLst/>
          </a:prstGeom>
        </p:spPr>
      </p:pic>
    </p:spTree>
    <p:extLst>
      <p:ext uri="{BB962C8B-B14F-4D97-AF65-F5344CB8AC3E}">
        <p14:creationId xmlns:p14="http://schemas.microsoft.com/office/powerpoint/2010/main" val="1837046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rrowheads="1"/>
          </p:cNvSpPr>
          <p:nvPr>
            <p:ph type="title"/>
          </p:nvPr>
        </p:nvSpPr>
        <p:spPr>
          <a:xfrm>
            <a:off x="149225" y="503238"/>
            <a:ext cx="8279667" cy="762000"/>
          </a:xfrm>
        </p:spPr>
        <p:txBody>
          <a:bodyPr>
            <a:normAutofit fontScale="90000"/>
          </a:bodyPr>
          <a:lstStyle/>
          <a:p>
            <a:pPr marL="320040" indent="-320040" algn="l" eaLnBrk="1" fontAlgn="auto" hangingPunct="1">
              <a:spcAft>
                <a:spcPts val="0"/>
              </a:spcAft>
              <a:buClr>
                <a:schemeClr val="accent6">
                  <a:lumMod val="75000"/>
                </a:schemeClr>
              </a:buClr>
              <a:buNone/>
              <a:defRPr/>
            </a:pPr>
            <a:r>
              <a:rPr lang="en-US" dirty="0">
                <a:latin typeface="Franklin Gothic Demi" pitchFamily="34" charset="0"/>
              </a:rPr>
              <a:t>Where can I get some Help</a:t>
            </a:r>
          </a:p>
        </p:txBody>
      </p:sp>
      <p:sp>
        <p:nvSpPr>
          <p:cNvPr id="17411" name="Rectangle 3"/>
          <p:cNvSpPr>
            <a:spLocks noGrp="1" noChangeArrowheads="1"/>
          </p:cNvSpPr>
          <p:nvPr>
            <p:ph sz="quarter" idx="13"/>
          </p:nvPr>
        </p:nvSpPr>
        <p:spPr>
          <a:xfrm>
            <a:off x="533400" y="1773383"/>
            <a:ext cx="7848600" cy="4856018"/>
          </a:xfrm>
        </p:spPr>
        <p:txBody>
          <a:bodyPr/>
          <a:lstStyle/>
          <a:p>
            <a:pPr eaLnBrk="1" hangingPunct="1">
              <a:buSzPct val="100000"/>
            </a:pPr>
            <a:r>
              <a:rPr lang="en-US" sz="3200" dirty="0">
                <a:latin typeface="Franklin Gothic Book" pitchFamily="34" charset="0"/>
              </a:rPr>
              <a:t>Altrusa websites</a:t>
            </a:r>
          </a:p>
          <a:p>
            <a:pPr eaLnBrk="1" hangingPunct="1">
              <a:buSzPct val="100000"/>
            </a:pPr>
            <a:r>
              <a:rPr lang="en-US" sz="3200" dirty="0">
                <a:latin typeface="Franklin Gothic Book" pitchFamily="34" charset="0"/>
              </a:rPr>
              <a:t>Publications from International Office</a:t>
            </a:r>
          </a:p>
          <a:p>
            <a:pPr eaLnBrk="1" hangingPunct="1">
              <a:buSzPct val="100000"/>
            </a:pPr>
            <a:r>
              <a:rPr lang="en-US" sz="3200" dirty="0">
                <a:latin typeface="Franklin Gothic Book" pitchFamily="34" charset="0"/>
              </a:rPr>
              <a:t>A phone call, email, or IM to your Immediate Past President</a:t>
            </a:r>
          </a:p>
          <a:p>
            <a:pPr eaLnBrk="1" hangingPunct="1">
              <a:buSzPct val="100000"/>
            </a:pPr>
            <a:r>
              <a:rPr lang="en-US" sz="3200" dirty="0">
                <a:latin typeface="Franklin Gothic Book" pitchFamily="34" charset="0"/>
              </a:rPr>
              <a:t>A phone call, email, or IM to a District Board Member</a:t>
            </a:r>
          </a:p>
          <a:p>
            <a:pPr eaLnBrk="1" hangingPunct="1">
              <a:buSzPct val="100000"/>
            </a:pPr>
            <a:r>
              <a:rPr lang="en-US" sz="3200" dirty="0">
                <a:latin typeface="Franklin Gothic Book" pitchFamily="34" charset="0"/>
              </a:rPr>
              <a:t>Your Club President’s Handbook newly revised on www.altrusa.org</a:t>
            </a:r>
          </a:p>
        </p:txBody>
      </p:sp>
    </p:spTree>
    <p:extLst>
      <p:ext uri="{BB962C8B-B14F-4D97-AF65-F5344CB8AC3E}">
        <p14:creationId xmlns:p14="http://schemas.microsoft.com/office/powerpoint/2010/main" val="3483093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rrowheads="1"/>
          </p:cNvSpPr>
          <p:nvPr>
            <p:ph type="title"/>
          </p:nvPr>
        </p:nvSpPr>
        <p:spPr>
          <a:xfrm>
            <a:off x="590075" y="376731"/>
            <a:ext cx="6512511" cy="1143000"/>
          </a:xfrm>
        </p:spPr>
        <p:txBody>
          <a:bodyPr/>
          <a:lstStyle/>
          <a:p>
            <a:pPr marL="320040" indent="-320040" algn="l" eaLnBrk="1" fontAlgn="auto" hangingPunct="1">
              <a:spcAft>
                <a:spcPts val="0"/>
              </a:spcAft>
              <a:buClr>
                <a:schemeClr val="accent6">
                  <a:lumMod val="75000"/>
                </a:schemeClr>
              </a:buClr>
              <a:buNone/>
              <a:defRPr/>
            </a:pPr>
            <a:r>
              <a:rPr lang="en-US" dirty="0">
                <a:latin typeface="Franklin Gothic Demi" pitchFamily="34" charset="0"/>
              </a:rPr>
              <a:t>International Websites</a:t>
            </a:r>
          </a:p>
        </p:txBody>
      </p:sp>
      <p:sp>
        <p:nvSpPr>
          <p:cNvPr id="19459" name="Rectangle 3"/>
          <p:cNvSpPr>
            <a:spLocks noGrp="1" noChangeArrowheads="1"/>
          </p:cNvSpPr>
          <p:nvPr>
            <p:ph sz="quarter" idx="13"/>
          </p:nvPr>
        </p:nvSpPr>
        <p:spPr>
          <a:xfrm>
            <a:off x="596811" y="1597535"/>
            <a:ext cx="7889509" cy="4637009"/>
          </a:xfrm>
        </p:spPr>
        <p:txBody>
          <a:bodyPr/>
          <a:lstStyle/>
          <a:p>
            <a:pPr marL="365125" lvl="1" indent="0" eaLnBrk="1" hangingPunct="1">
              <a:lnSpc>
                <a:spcPct val="90000"/>
              </a:lnSpc>
              <a:buClr>
                <a:srgbClr val="CC3300"/>
              </a:buClr>
              <a:buSzPct val="100000"/>
              <a:buNone/>
            </a:pPr>
            <a:r>
              <a:rPr lang="en-US" sz="2800" dirty="0">
                <a:latin typeface="Franklin Gothic Book" pitchFamily="34" charset="0"/>
              </a:rPr>
              <a:t>International</a:t>
            </a:r>
          </a:p>
          <a:p>
            <a:pPr lvl="1" eaLnBrk="1" hangingPunct="1">
              <a:lnSpc>
                <a:spcPct val="90000"/>
              </a:lnSpc>
              <a:buClr>
                <a:srgbClr val="CC3300"/>
              </a:buClr>
              <a:buSzPct val="100000"/>
            </a:pPr>
            <a:r>
              <a:rPr lang="en-US" sz="2800" dirty="0">
                <a:latin typeface="Franklin Gothic Book" pitchFamily="34" charset="0"/>
                <a:hlinkClick r:id="rId3"/>
              </a:rPr>
              <a:t>www.altrusa.org</a:t>
            </a:r>
            <a:r>
              <a:rPr lang="en-US" sz="2800" dirty="0">
                <a:latin typeface="Franklin Gothic Book" pitchFamily="34" charset="0"/>
              </a:rPr>
              <a:t> </a:t>
            </a:r>
          </a:p>
          <a:p>
            <a:pPr lvl="2" eaLnBrk="1" hangingPunct="1">
              <a:lnSpc>
                <a:spcPct val="90000"/>
              </a:lnSpc>
              <a:buClr>
                <a:srgbClr val="CC3300"/>
              </a:buClr>
              <a:buSzPct val="100000"/>
            </a:pPr>
            <a:r>
              <a:rPr lang="en-US" sz="2800" dirty="0">
                <a:latin typeface="Franklin Gothic Book" pitchFamily="34" charset="0"/>
              </a:rPr>
              <a:t>Single login will give you access to all secure materials, except club rosters in Group Tally</a:t>
            </a:r>
          </a:p>
          <a:p>
            <a:pPr lvl="2" eaLnBrk="1" hangingPunct="1">
              <a:lnSpc>
                <a:spcPct val="90000"/>
              </a:lnSpc>
              <a:buClr>
                <a:srgbClr val="CC3300"/>
              </a:buClr>
              <a:buSzPct val="100000"/>
            </a:pPr>
            <a:r>
              <a:rPr lang="en-US" sz="2800" dirty="0">
                <a:latin typeface="Franklin Gothic Book" pitchFamily="34" charset="0"/>
              </a:rPr>
              <a:t>ID = </a:t>
            </a:r>
            <a:r>
              <a:rPr lang="en-US" sz="2800" b="1" dirty="0" err="1">
                <a:latin typeface="Franklin Gothic Book" pitchFamily="34" charset="0"/>
              </a:rPr>
              <a:t>altrusan</a:t>
            </a:r>
            <a:endParaRPr lang="en-US" sz="2800" b="1" dirty="0">
              <a:latin typeface="Franklin Gothic Book" pitchFamily="34" charset="0"/>
            </a:endParaRPr>
          </a:p>
          <a:p>
            <a:pPr lvl="2" eaLnBrk="1" hangingPunct="1">
              <a:lnSpc>
                <a:spcPct val="90000"/>
              </a:lnSpc>
              <a:buClr>
                <a:srgbClr val="CC3300"/>
              </a:buClr>
              <a:buSzPct val="100000"/>
            </a:pPr>
            <a:r>
              <a:rPr lang="en-US" sz="2800" dirty="0">
                <a:latin typeface="Franklin Gothic Book" pitchFamily="34" charset="0"/>
              </a:rPr>
              <a:t>Password = </a:t>
            </a:r>
            <a:r>
              <a:rPr lang="en-US" sz="2800" b="1" dirty="0">
                <a:latin typeface="Franklin Gothic Book" pitchFamily="34" charset="0"/>
              </a:rPr>
              <a:t>MamieLethaNina1917</a:t>
            </a:r>
            <a:endParaRPr lang="en-US" sz="2800" dirty="0">
              <a:latin typeface="Franklin Gothic Book" pitchFamily="34" charset="0"/>
            </a:endParaRPr>
          </a:p>
          <a:p>
            <a:pPr marL="46037" indent="0" eaLnBrk="1" hangingPunct="1">
              <a:lnSpc>
                <a:spcPct val="90000"/>
              </a:lnSpc>
              <a:buClr>
                <a:srgbClr val="CC3300"/>
              </a:buClr>
              <a:buSzPct val="100000"/>
              <a:buNone/>
            </a:pPr>
            <a:endParaRPr lang="en-US" sz="2800" dirty="0">
              <a:latin typeface="Franklin Gothic Book" pitchFamily="34" charset="0"/>
            </a:endParaRPr>
          </a:p>
          <a:p>
            <a:pPr marL="46037" indent="0" eaLnBrk="1" hangingPunct="1">
              <a:lnSpc>
                <a:spcPct val="90000"/>
              </a:lnSpc>
              <a:buClr>
                <a:srgbClr val="CC3300"/>
              </a:buClr>
              <a:buSzPct val="100000"/>
              <a:buNone/>
            </a:pPr>
            <a:r>
              <a:rPr lang="en-US" sz="2800" dirty="0">
                <a:latin typeface="Franklin Gothic Book" pitchFamily="34" charset="0"/>
              </a:rPr>
              <a:t>    District One</a:t>
            </a:r>
          </a:p>
          <a:p>
            <a:pPr lvl="1" eaLnBrk="1" hangingPunct="1">
              <a:lnSpc>
                <a:spcPct val="90000"/>
              </a:lnSpc>
              <a:buClr>
                <a:srgbClr val="CC3300"/>
              </a:buClr>
              <a:buSzPct val="100000"/>
            </a:pPr>
            <a:r>
              <a:rPr lang="en-US" sz="2800" u="sng" dirty="0">
                <a:solidFill>
                  <a:schemeClr val="hlink"/>
                </a:solidFill>
                <a:latin typeface="Franklin Gothic Book" pitchFamily="34" charset="0"/>
              </a:rPr>
              <a:t>www.districtone.altrusa.org</a:t>
            </a:r>
          </a:p>
        </p:txBody>
      </p:sp>
    </p:spTree>
    <p:extLst>
      <p:ext uri="{BB962C8B-B14F-4D97-AF65-F5344CB8AC3E}">
        <p14:creationId xmlns:p14="http://schemas.microsoft.com/office/powerpoint/2010/main" val="1946635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16866-9844-442D-A450-E244CC3ECE13}"/>
              </a:ext>
            </a:extLst>
          </p:cNvPr>
          <p:cNvSpPr>
            <a:spLocks noGrp="1"/>
          </p:cNvSpPr>
          <p:nvPr>
            <p:ph type="title"/>
          </p:nvPr>
        </p:nvSpPr>
        <p:spPr>
          <a:xfrm>
            <a:off x="279400" y="431800"/>
            <a:ext cx="8242300" cy="1079500"/>
          </a:xfrm>
        </p:spPr>
        <p:txBody>
          <a:bodyPr>
            <a:normAutofit/>
          </a:bodyPr>
          <a:lstStyle/>
          <a:p>
            <a:pPr algn="ctr"/>
            <a:r>
              <a:rPr kumimoji="0" lang="en-US" sz="5400" b="1" i="0"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Franklin Gothic Demi" pitchFamily="34" charset="0"/>
                <a:ea typeface="+mj-ea"/>
                <a:cs typeface="+mj-cs"/>
              </a:rPr>
              <a:t>International Website</a:t>
            </a:r>
            <a:endParaRPr lang="en-US" dirty="0"/>
          </a:p>
        </p:txBody>
      </p:sp>
      <p:sp>
        <p:nvSpPr>
          <p:cNvPr id="3" name="Content Placeholder 2">
            <a:extLst>
              <a:ext uri="{FF2B5EF4-FFF2-40B4-BE49-F238E27FC236}">
                <a16:creationId xmlns:a16="http://schemas.microsoft.com/office/drawing/2014/main" id="{EAE5A6EE-62D2-41B4-9F8E-F79742801082}"/>
              </a:ext>
            </a:extLst>
          </p:cNvPr>
          <p:cNvSpPr>
            <a:spLocks noGrp="1"/>
          </p:cNvSpPr>
          <p:nvPr>
            <p:ph sz="half" idx="1"/>
          </p:nvPr>
        </p:nvSpPr>
        <p:spPr>
          <a:xfrm>
            <a:off x="863600" y="3012285"/>
            <a:ext cx="3492500" cy="3388515"/>
          </a:xfrm>
        </p:spPr>
        <p:txBody>
          <a:bodyPr>
            <a:normAutofit lnSpcReduction="10000"/>
          </a:bodyPr>
          <a:lstStyle/>
          <a:p>
            <a:pPr marL="0" indent="0">
              <a:buNone/>
            </a:pPr>
            <a:r>
              <a:rPr lang="en-US" sz="2400" b="1" dirty="0">
                <a:latin typeface="Franklin Gothic Book" panose="020B0503020102020204" pitchFamily="34" charset="0"/>
              </a:rPr>
              <a:t>Members Only Section:</a:t>
            </a:r>
          </a:p>
          <a:p>
            <a:r>
              <a:rPr lang="en-US" sz="2400" b="1" dirty="0">
                <a:latin typeface="Franklin Gothic Book" panose="020B0503020102020204" pitchFamily="34" charset="0"/>
              </a:rPr>
              <a:t> Membership</a:t>
            </a:r>
          </a:p>
          <a:p>
            <a:r>
              <a:rPr lang="en-US" sz="2400" b="1" dirty="0">
                <a:latin typeface="Franklin Gothic Book" panose="020B0503020102020204" pitchFamily="34" charset="0"/>
              </a:rPr>
              <a:t> Service</a:t>
            </a:r>
          </a:p>
          <a:p>
            <a:r>
              <a:rPr lang="en-US" sz="2400" b="1" dirty="0">
                <a:latin typeface="Franklin Gothic Book" panose="020B0503020102020204" pitchFamily="34" charset="0"/>
              </a:rPr>
              <a:t> Communications</a:t>
            </a:r>
          </a:p>
          <a:p>
            <a:r>
              <a:rPr lang="en-US" sz="2400" b="1" dirty="0">
                <a:latin typeface="Franklin Gothic Book" panose="020B0503020102020204" pitchFamily="34" charset="0"/>
              </a:rPr>
              <a:t> Leadership</a:t>
            </a:r>
          </a:p>
          <a:p>
            <a:r>
              <a:rPr lang="en-US" sz="2400" b="1" dirty="0">
                <a:latin typeface="Franklin Gothic Book" panose="020B0503020102020204" pitchFamily="34" charset="0"/>
              </a:rPr>
              <a:t> Governance</a:t>
            </a:r>
          </a:p>
          <a:p>
            <a:r>
              <a:rPr lang="en-US" sz="2400" b="1" dirty="0">
                <a:latin typeface="Franklin Gothic Book" panose="020B0503020102020204" pitchFamily="34" charset="0"/>
              </a:rPr>
              <a:t> Events</a:t>
            </a:r>
          </a:p>
          <a:p>
            <a:pPr marL="0" indent="0">
              <a:buNone/>
            </a:pPr>
            <a:endParaRPr lang="en-US" dirty="0"/>
          </a:p>
        </p:txBody>
      </p:sp>
      <p:sp>
        <p:nvSpPr>
          <p:cNvPr id="4" name="Content Placeholder 3">
            <a:extLst>
              <a:ext uri="{FF2B5EF4-FFF2-40B4-BE49-F238E27FC236}">
                <a16:creationId xmlns:a16="http://schemas.microsoft.com/office/drawing/2014/main" id="{B24E7397-9F6A-47DC-B9A9-B001A55B6B0A}"/>
              </a:ext>
            </a:extLst>
          </p:cNvPr>
          <p:cNvSpPr>
            <a:spLocks noGrp="1"/>
          </p:cNvSpPr>
          <p:nvPr>
            <p:ph sz="half" idx="2"/>
          </p:nvPr>
        </p:nvSpPr>
        <p:spPr>
          <a:xfrm>
            <a:off x="4826000" y="3046704"/>
            <a:ext cx="3810000" cy="2795296"/>
          </a:xfrm>
        </p:spPr>
        <p:txBody>
          <a:bodyPr>
            <a:normAutofit lnSpcReduction="10000"/>
          </a:bodyPr>
          <a:lstStyle/>
          <a:p>
            <a:pPr marL="0" indent="0">
              <a:buNone/>
            </a:pPr>
            <a:r>
              <a:rPr lang="en-US" sz="2400" b="1" dirty="0">
                <a:latin typeface="Franklin Gothic Book" panose="020B0503020102020204" pitchFamily="34" charset="0"/>
              </a:rPr>
              <a:t>Alternate sites include:</a:t>
            </a:r>
          </a:p>
          <a:p>
            <a:r>
              <a:rPr lang="en-US" sz="2400" b="1" dirty="0">
                <a:latin typeface="Franklin Gothic Book" panose="020B0503020102020204" pitchFamily="34" charset="0"/>
              </a:rPr>
              <a:t>Group Tally</a:t>
            </a:r>
          </a:p>
          <a:p>
            <a:r>
              <a:rPr lang="en-US" sz="2400" b="1" dirty="0">
                <a:latin typeface="Franklin Gothic Book" panose="020B0503020102020204" pitchFamily="34" charset="0"/>
              </a:rPr>
              <a:t>Foundation</a:t>
            </a:r>
          </a:p>
          <a:p>
            <a:r>
              <a:rPr lang="en-US" sz="2400" b="1" dirty="0">
                <a:latin typeface="Franklin Gothic Book" panose="020B0503020102020204" pitchFamily="34" charset="0"/>
              </a:rPr>
              <a:t>ASTRA</a:t>
            </a:r>
          </a:p>
          <a:p>
            <a:r>
              <a:rPr lang="en-US" sz="2400" b="1" dirty="0">
                <a:latin typeface="Franklin Gothic Book" panose="020B0503020102020204" pitchFamily="34" charset="0"/>
              </a:rPr>
              <a:t>Altrusa Store</a:t>
            </a:r>
          </a:p>
          <a:p>
            <a:r>
              <a:rPr lang="en-US" sz="2400" b="1" dirty="0">
                <a:latin typeface="Franklin Gothic Book" panose="020B0503020102020204" pitchFamily="34" charset="0"/>
              </a:rPr>
              <a:t>International Service Project Database</a:t>
            </a:r>
          </a:p>
          <a:p>
            <a:pPr marL="0" indent="0">
              <a:buNone/>
            </a:pPr>
            <a:endParaRPr lang="en-US" dirty="0"/>
          </a:p>
        </p:txBody>
      </p:sp>
      <p:sp>
        <p:nvSpPr>
          <p:cNvPr id="5" name="Content Placeholder 2">
            <a:extLst>
              <a:ext uri="{FF2B5EF4-FFF2-40B4-BE49-F238E27FC236}">
                <a16:creationId xmlns:a16="http://schemas.microsoft.com/office/drawing/2014/main" id="{EAE5A6EE-62D2-41B4-9F8E-F79742801082}"/>
              </a:ext>
            </a:extLst>
          </p:cNvPr>
          <p:cNvSpPr txBox="1">
            <a:spLocks/>
          </p:cNvSpPr>
          <p:nvPr/>
        </p:nvSpPr>
        <p:spPr>
          <a:xfrm>
            <a:off x="825500" y="1909770"/>
            <a:ext cx="7556500" cy="886615"/>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endParaRPr lang="en-US" dirty="0"/>
          </a:p>
        </p:txBody>
      </p:sp>
      <p:sp>
        <p:nvSpPr>
          <p:cNvPr id="6" name="TextBox 5"/>
          <p:cNvSpPr txBox="1"/>
          <p:nvPr/>
        </p:nvSpPr>
        <p:spPr>
          <a:xfrm>
            <a:off x="1270000" y="1909770"/>
            <a:ext cx="6184900" cy="523220"/>
          </a:xfrm>
          <a:prstGeom prst="rect">
            <a:avLst/>
          </a:prstGeom>
          <a:noFill/>
        </p:spPr>
        <p:txBody>
          <a:bodyPr wrap="square" rtlCol="0">
            <a:spAutoFit/>
          </a:bodyPr>
          <a:lstStyle/>
          <a:p>
            <a:r>
              <a:rPr lang="en-US" sz="2800" b="1" dirty="0">
                <a:latin typeface="Franklin Gothic Book" panose="020B0503020102020204" pitchFamily="34" charset="0"/>
              </a:rPr>
              <a:t>MAIN page = About Altrusa in General</a:t>
            </a:r>
          </a:p>
        </p:txBody>
      </p:sp>
    </p:spTree>
    <p:extLst>
      <p:ext uri="{BB962C8B-B14F-4D97-AF65-F5344CB8AC3E}">
        <p14:creationId xmlns:p14="http://schemas.microsoft.com/office/powerpoint/2010/main" val="2005408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a:xfrm>
            <a:off x="0" y="260350"/>
            <a:ext cx="9144000" cy="1373188"/>
          </a:xfrm>
        </p:spPr>
        <p:txBody>
          <a:bodyPr/>
          <a:lstStyle/>
          <a:p>
            <a:pPr marL="320040" indent="-320040" algn="l" eaLnBrk="1" fontAlgn="auto" hangingPunct="1">
              <a:spcAft>
                <a:spcPts val="0"/>
              </a:spcAft>
              <a:buClr>
                <a:schemeClr val="accent6">
                  <a:lumMod val="75000"/>
                </a:schemeClr>
              </a:buClr>
              <a:buNone/>
              <a:defRPr/>
            </a:pPr>
            <a:r>
              <a:rPr lang="en-US" sz="4200" dirty="0">
                <a:latin typeface="Franklin Gothic Demi" pitchFamily="34" charset="0"/>
              </a:rPr>
              <a:t>Review the Club President’s Handbook</a:t>
            </a:r>
          </a:p>
        </p:txBody>
      </p:sp>
      <p:sp>
        <p:nvSpPr>
          <p:cNvPr id="114691" name="Rectangle 3"/>
          <p:cNvSpPr>
            <a:spLocks noGrp="1" noChangeArrowheads="1"/>
          </p:cNvSpPr>
          <p:nvPr>
            <p:ph type="body" sz="half" idx="1"/>
          </p:nvPr>
        </p:nvSpPr>
        <p:spPr>
          <a:xfrm>
            <a:off x="4135221" y="2065216"/>
            <a:ext cx="4820750" cy="4098916"/>
          </a:xfrm>
        </p:spPr>
        <p:txBody>
          <a:bodyPr rtlCol="0">
            <a:normAutofit lnSpcReduction="10000"/>
          </a:bodyPr>
          <a:lstStyle/>
          <a:p>
            <a:pPr indent="-182880" eaLnBrk="1" fontAlgn="auto" hangingPunct="1">
              <a:buClr>
                <a:schemeClr val="accent6">
                  <a:lumMod val="75000"/>
                </a:schemeClr>
              </a:buClr>
              <a:buFont typeface="Wingdings" pitchFamily="2" charset="2"/>
              <a:buNone/>
              <a:defRPr/>
            </a:pPr>
            <a:r>
              <a:rPr lang="en-US" sz="2800" b="1" dirty="0">
                <a:solidFill>
                  <a:schemeClr val="tx1">
                    <a:lumMod val="75000"/>
                    <a:lumOff val="25000"/>
                  </a:schemeClr>
                </a:solidFill>
                <a:latin typeface="Franklin Gothic Book" pitchFamily="34" charset="0"/>
              </a:rPr>
              <a:t>Available on Altrusa International website</a:t>
            </a:r>
          </a:p>
          <a:p>
            <a:pPr marL="331470" indent="-285750" eaLnBrk="1" fontAlgn="auto" hangingPunct="1">
              <a:buClr>
                <a:schemeClr val="accent6">
                  <a:lumMod val="75000"/>
                </a:schemeClr>
              </a:buClr>
              <a:defRPr/>
            </a:pPr>
            <a:r>
              <a:rPr lang="en-US" sz="2400" b="1" dirty="0">
                <a:solidFill>
                  <a:schemeClr val="tx1">
                    <a:lumMod val="75000"/>
                    <a:lumOff val="25000"/>
                  </a:schemeClr>
                </a:solidFill>
                <a:latin typeface="Franklin Gothic Book" pitchFamily="34" charset="0"/>
              </a:rPr>
              <a:t>Member Login</a:t>
            </a:r>
          </a:p>
          <a:p>
            <a:pPr marL="331470" indent="-285750" eaLnBrk="1" fontAlgn="auto" hangingPunct="1">
              <a:buClr>
                <a:schemeClr val="accent6">
                  <a:lumMod val="75000"/>
                </a:schemeClr>
              </a:buClr>
              <a:defRPr/>
            </a:pPr>
            <a:r>
              <a:rPr lang="en-US" sz="2400" b="1" dirty="0">
                <a:solidFill>
                  <a:schemeClr val="tx1">
                    <a:lumMod val="75000"/>
                    <a:lumOff val="25000"/>
                  </a:schemeClr>
                </a:solidFill>
                <a:latin typeface="Franklin Gothic Book" pitchFamily="34" charset="0"/>
              </a:rPr>
              <a:t>Publications</a:t>
            </a:r>
          </a:p>
          <a:p>
            <a:pPr marL="331470" indent="-285750" eaLnBrk="1" fontAlgn="auto" hangingPunct="1">
              <a:buClr>
                <a:schemeClr val="accent6">
                  <a:lumMod val="75000"/>
                </a:schemeClr>
              </a:buClr>
              <a:defRPr/>
            </a:pPr>
            <a:r>
              <a:rPr lang="en-US" sz="2400" b="1" dirty="0">
                <a:solidFill>
                  <a:schemeClr val="tx1">
                    <a:lumMod val="75000"/>
                    <a:lumOff val="25000"/>
                  </a:schemeClr>
                </a:solidFill>
                <a:latin typeface="Franklin Gothic Book" pitchFamily="34" charset="0"/>
              </a:rPr>
              <a:t>Manuals </a:t>
            </a:r>
          </a:p>
          <a:p>
            <a:pPr marL="331470" indent="-285750" eaLnBrk="1" fontAlgn="auto" hangingPunct="1">
              <a:buClr>
                <a:schemeClr val="accent6">
                  <a:lumMod val="75000"/>
                </a:schemeClr>
              </a:buClr>
              <a:defRPr/>
            </a:pPr>
            <a:r>
              <a:rPr lang="en-US" sz="2400" b="1" dirty="0">
                <a:solidFill>
                  <a:schemeClr val="tx1">
                    <a:lumMod val="75000"/>
                    <a:lumOff val="25000"/>
                  </a:schemeClr>
                </a:solidFill>
                <a:latin typeface="Franklin Gothic Book" pitchFamily="34" charset="0"/>
              </a:rPr>
              <a:t>Club President’s Handbook – </a:t>
            </a:r>
            <a:r>
              <a:rPr lang="en-US" sz="1600" b="1" dirty="0">
                <a:solidFill>
                  <a:schemeClr val="tx1">
                    <a:lumMod val="75000"/>
                    <a:lumOff val="25000"/>
                  </a:schemeClr>
                </a:solidFill>
                <a:latin typeface="Franklin Gothic Book" pitchFamily="34" charset="0"/>
              </a:rPr>
              <a:t>Revised January 2020</a:t>
            </a:r>
          </a:p>
          <a:p>
            <a:pPr indent="-182880">
              <a:buClr>
                <a:schemeClr val="accent6">
                  <a:lumMod val="75000"/>
                </a:schemeClr>
              </a:buClr>
              <a:buNone/>
              <a:defRPr/>
            </a:pPr>
            <a:r>
              <a:rPr lang="en-US" sz="2800" b="1" dirty="0">
                <a:solidFill>
                  <a:schemeClr val="tx1">
                    <a:lumMod val="75000"/>
                    <a:lumOff val="25000"/>
                  </a:schemeClr>
                </a:solidFill>
                <a:latin typeface="Franklin Gothic Book" pitchFamily="34" charset="0"/>
              </a:rPr>
              <a:t>Or under Leadership Development, there are multiple resource materials </a:t>
            </a:r>
          </a:p>
          <a:p>
            <a:pPr indent="-182880" eaLnBrk="1" fontAlgn="auto" hangingPunct="1">
              <a:buClr>
                <a:schemeClr val="accent6">
                  <a:lumMod val="75000"/>
                </a:schemeClr>
              </a:buClr>
              <a:buFont typeface="Wingdings" pitchFamily="2" charset="2"/>
              <a:buNone/>
              <a:defRPr/>
            </a:pPr>
            <a:endParaRPr lang="en-US" sz="2800" dirty="0">
              <a:solidFill>
                <a:schemeClr val="tx1">
                  <a:lumMod val="75000"/>
                  <a:lumOff val="25000"/>
                </a:schemeClr>
              </a:solidFill>
            </a:endParaRPr>
          </a:p>
          <a:p>
            <a:pPr indent="-182880" eaLnBrk="1" fontAlgn="auto" hangingPunct="1">
              <a:buClr>
                <a:schemeClr val="accent6">
                  <a:lumMod val="75000"/>
                </a:schemeClr>
              </a:buClr>
              <a:buFont typeface="Wingdings" pitchFamily="2" charset="2"/>
              <a:buNone/>
              <a:defRPr/>
            </a:pPr>
            <a:endParaRPr lang="en-US" sz="2800" dirty="0">
              <a:solidFill>
                <a:schemeClr val="tx1">
                  <a:lumMod val="75000"/>
                  <a:lumOff val="25000"/>
                </a:schemeClr>
              </a:solidFill>
            </a:endParaRPr>
          </a:p>
          <a:p>
            <a:pPr indent="-182880" eaLnBrk="1" fontAlgn="auto" hangingPunct="1">
              <a:buClr>
                <a:schemeClr val="accent6">
                  <a:lumMod val="75000"/>
                </a:schemeClr>
              </a:buClr>
              <a:buFont typeface="Wingdings" pitchFamily="2" charset="2"/>
              <a:buNone/>
              <a:defRPr/>
            </a:pPr>
            <a:endParaRPr lang="en-US" sz="2800" dirty="0">
              <a:solidFill>
                <a:schemeClr val="tx1">
                  <a:lumMod val="75000"/>
                  <a:lumOff val="25000"/>
                </a:schemeClr>
              </a:solidFill>
            </a:endParaRPr>
          </a:p>
          <a:p>
            <a:pPr indent="-182880" eaLnBrk="1" fontAlgn="auto" hangingPunct="1">
              <a:buClr>
                <a:schemeClr val="accent6">
                  <a:lumMod val="75000"/>
                </a:schemeClr>
              </a:buClr>
              <a:buFont typeface="Wingdings" pitchFamily="2" charset="2"/>
              <a:buNone/>
              <a:defRPr/>
            </a:pPr>
            <a:endParaRPr lang="en-US" sz="2800" dirty="0">
              <a:solidFill>
                <a:schemeClr val="tx1">
                  <a:lumMod val="75000"/>
                  <a:lumOff val="25000"/>
                </a:schemeClr>
              </a:solidFill>
            </a:endParaRPr>
          </a:p>
          <a:p>
            <a:pPr indent="-182880" eaLnBrk="1" fontAlgn="auto" hangingPunct="1">
              <a:buClr>
                <a:schemeClr val="accent6">
                  <a:lumMod val="75000"/>
                </a:schemeClr>
              </a:buClr>
              <a:buFont typeface="Wingdings" pitchFamily="2" charset="2"/>
              <a:buNone/>
              <a:defRPr/>
            </a:pPr>
            <a:endParaRPr lang="en-US" sz="2800" dirty="0">
              <a:solidFill>
                <a:schemeClr val="tx1">
                  <a:lumMod val="75000"/>
                  <a:lumOff val="2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25" y="2613766"/>
            <a:ext cx="3229859" cy="2151086"/>
          </a:xfrm>
          <a:prstGeom prst="rect">
            <a:avLst/>
          </a:prstGeom>
        </p:spPr>
      </p:pic>
    </p:spTree>
    <p:extLst>
      <p:ext uri="{BB962C8B-B14F-4D97-AF65-F5344CB8AC3E}">
        <p14:creationId xmlns:p14="http://schemas.microsoft.com/office/powerpoint/2010/main" val="3948718333"/>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a:xfrm>
            <a:off x="93785" y="457200"/>
            <a:ext cx="8440615" cy="1711569"/>
          </a:xfrm>
        </p:spPr>
        <p:txBody>
          <a:bodyPr>
            <a:normAutofit/>
          </a:bodyPr>
          <a:lstStyle/>
          <a:p>
            <a:pPr marL="320040" indent="-320040" algn="ctr" eaLnBrk="1" fontAlgn="auto" hangingPunct="1">
              <a:spcAft>
                <a:spcPts val="0"/>
              </a:spcAft>
              <a:buClr>
                <a:schemeClr val="accent6">
                  <a:lumMod val="75000"/>
                </a:schemeClr>
              </a:buClr>
              <a:defRPr/>
            </a:pPr>
            <a:r>
              <a:rPr lang="en-US" sz="4400" b="1" dirty="0">
                <a:latin typeface="Franklin Gothic Book" panose="020B0503020102020204" pitchFamily="34" charset="0"/>
              </a:rPr>
              <a:t>The Club President’s Handbook - Content</a:t>
            </a:r>
          </a:p>
        </p:txBody>
      </p:sp>
      <p:sp>
        <p:nvSpPr>
          <p:cNvPr id="24579" name="Rectangle 3"/>
          <p:cNvSpPr>
            <a:spLocks noGrp="1" noChangeArrowheads="1"/>
          </p:cNvSpPr>
          <p:nvPr>
            <p:ph sz="quarter" idx="4294967295"/>
          </p:nvPr>
        </p:nvSpPr>
        <p:spPr>
          <a:xfrm>
            <a:off x="2483708" y="2432222"/>
            <a:ext cx="6141308" cy="4116859"/>
          </a:xfrm>
          <a:prstGeom prst="rect">
            <a:avLst/>
          </a:prstGeom>
        </p:spPr>
        <p:txBody>
          <a:bodyPr>
            <a:normAutofit/>
          </a:bodyPr>
          <a:lstStyle/>
          <a:p>
            <a:pPr marL="0" indent="0" eaLnBrk="1" hangingPunct="1">
              <a:buNone/>
            </a:pPr>
            <a:r>
              <a:rPr lang="en-US" sz="2800" dirty="0"/>
              <a:t>The President--Introduction</a:t>
            </a:r>
          </a:p>
          <a:p>
            <a:pPr marL="609600" indent="-609600" eaLnBrk="1" hangingPunct="1">
              <a:buFontTx/>
              <a:buAutoNum type="arabicPeriod"/>
            </a:pPr>
            <a:r>
              <a:rPr lang="en-US" sz="2800" dirty="0"/>
              <a:t>Leadership</a:t>
            </a:r>
          </a:p>
          <a:p>
            <a:pPr marL="609600" indent="-609600" eaLnBrk="1" hangingPunct="1">
              <a:buFontTx/>
              <a:buAutoNum type="arabicPeriod"/>
            </a:pPr>
            <a:r>
              <a:rPr lang="en-US" sz="2800" dirty="0"/>
              <a:t>Planning and Evaluating</a:t>
            </a:r>
          </a:p>
          <a:p>
            <a:pPr marL="609600" indent="-609600" eaLnBrk="1" hangingPunct="1">
              <a:buFontTx/>
              <a:buAutoNum type="arabicPeriod"/>
            </a:pPr>
            <a:r>
              <a:rPr lang="en-US" sz="2800" dirty="0"/>
              <a:t>Presiding</a:t>
            </a:r>
          </a:p>
          <a:p>
            <a:pPr marL="609600" indent="-609600" eaLnBrk="1" hangingPunct="1">
              <a:buFontTx/>
              <a:buAutoNum type="arabicPeriod"/>
            </a:pPr>
            <a:r>
              <a:rPr lang="en-US" sz="2800" dirty="0"/>
              <a:t>Working with the Board of Directors</a:t>
            </a:r>
          </a:p>
          <a:p>
            <a:pPr marL="609600" indent="-609600" eaLnBrk="1" hangingPunct="1">
              <a:buFontTx/>
              <a:buAutoNum type="arabicPeriod"/>
            </a:pPr>
            <a:r>
              <a:rPr lang="en-US" sz="2800" dirty="0"/>
              <a:t>Club Finances</a:t>
            </a:r>
          </a:p>
        </p:txBody>
      </p:sp>
      <p:sp>
        <p:nvSpPr>
          <p:cNvPr id="2" name="TextBox 1"/>
          <p:cNvSpPr txBox="1"/>
          <p:nvPr/>
        </p:nvSpPr>
        <p:spPr>
          <a:xfrm rot="19623016">
            <a:off x="87874" y="3193786"/>
            <a:ext cx="2133600" cy="1384995"/>
          </a:xfrm>
          <a:prstGeom prst="rect">
            <a:avLst/>
          </a:prstGeom>
          <a:noFill/>
        </p:spPr>
        <p:txBody>
          <a:bodyPr wrap="square" rtlCol="0">
            <a:spAutoFit/>
          </a:bodyPr>
          <a:lstStyle/>
          <a:p>
            <a:pPr algn="ctr"/>
            <a:r>
              <a:rPr lang="en-US" sz="2800" b="1" dirty="0">
                <a:solidFill>
                  <a:srgbClr val="FF0000"/>
                </a:solidFill>
                <a:latin typeface="+mn-lt"/>
              </a:rPr>
              <a:t>Revised</a:t>
            </a:r>
          </a:p>
          <a:p>
            <a:pPr algn="ctr"/>
            <a:r>
              <a:rPr lang="en-US" sz="2800" b="1" dirty="0">
                <a:solidFill>
                  <a:srgbClr val="FF0000"/>
                </a:solidFill>
                <a:latin typeface="+mn-lt"/>
              </a:rPr>
              <a:t>January 2020</a:t>
            </a:r>
          </a:p>
        </p:txBody>
      </p:sp>
    </p:spTree>
    <p:extLst>
      <p:ext uri="{BB962C8B-B14F-4D97-AF65-F5344CB8AC3E}">
        <p14:creationId xmlns:p14="http://schemas.microsoft.com/office/powerpoint/2010/main" val="3822511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a:xfrm>
            <a:off x="422030" y="533400"/>
            <a:ext cx="8299939" cy="762000"/>
          </a:xfrm>
        </p:spPr>
        <p:txBody>
          <a:bodyPr>
            <a:normAutofit fontScale="90000"/>
          </a:bodyPr>
          <a:lstStyle/>
          <a:p>
            <a:pPr marL="320040" indent="-320040" algn="ctr" eaLnBrk="1" fontAlgn="auto" hangingPunct="1">
              <a:spcAft>
                <a:spcPts val="0"/>
              </a:spcAft>
              <a:buClr>
                <a:schemeClr val="accent6">
                  <a:lumMod val="75000"/>
                </a:schemeClr>
              </a:buClr>
              <a:defRPr/>
            </a:pPr>
            <a:r>
              <a:rPr lang="en-US" b="1" dirty="0">
                <a:latin typeface="Franklin Gothic Book" panose="020B0503020102020204" pitchFamily="34" charset="0"/>
              </a:rPr>
              <a:t>More from the Handbook</a:t>
            </a:r>
          </a:p>
        </p:txBody>
      </p:sp>
      <p:sp>
        <p:nvSpPr>
          <p:cNvPr id="136195" name="Rectangle 3"/>
          <p:cNvSpPr>
            <a:spLocks noGrp="1" noChangeArrowheads="1"/>
          </p:cNvSpPr>
          <p:nvPr>
            <p:ph sz="quarter" idx="4294967295"/>
          </p:nvPr>
        </p:nvSpPr>
        <p:spPr>
          <a:xfrm>
            <a:off x="1513703" y="1697944"/>
            <a:ext cx="6488113" cy="4818185"/>
          </a:xfrm>
          <a:prstGeom prst="rect">
            <a:avLst/>
          </a:prstGeom>
        </p:spPr>
        <p:txBody>
          <a:bodyPr rtlCol="0">
            <a:normAutofit/>
          </a:bodyPr>
          <a:lstStyle/>
          <a:p>
            <a:pPr marL="0" indent="0" eaLnBrk="1" fontAlgn="auto" hangingPunct="1">
              <a:buClr>
                <a:srgbClr val="FF0000"/>
              </a:buClr>
              <a:buNone/>
              <a:defRPr/>
            </a:pPr>
            <a:r>
              <a:rPr lang="en-US" sz="2400" b="1" dirty="0">
                <a:solidFill>
                  <a:srgbClr val="FF0000"/>
                </a:solidFill>
              </a:rPr>
              <a:t>6</a:t>
            </a:r>
            <a:r>
              <a:rPr lang="en-US" sz="2400" dirty="0">
                <a:solidFill>
                  <a:schemeClr val="tx1">
                    <a:lumMod val="75000"/>
                    <a:lumOff val="25000"/>
                  </a:schemeClr>
                </a:solidFill>
              </a:rPr>
              <a:t>.     </a:t>
            </a:r>
            <a:r>
              <a:rPr lang="en-US" sz="2800" dirty="0">
                <a:solidFill>
                  <a:schemeClr val="tx1">
                    <a:lumMod val="75000"/>
                    <a:lumOff val="25000"/>
                  </a:schemeClr>
                </a:solidFill>
              </a:rPr>
              <a:t>Membership Development</a:t>
            </a:r>
          </a:p>
          <a:p>
            <a:pPr marL="609600" indent="-609600" eaLnBrk="1" fontAlgn="auto" hangingPunct="1">
              <a:buClr>
                <a:srgbClr val="FF0000"/>
              </a:buClr>
              <a:buFont typeface="+mj-lt"/>
              <a:buAutoNum type="arabicPeriod" startAt="7"/>
              <a:defRPr/>
            </a:pPr>
            <a:r>
              <a:rPr lang="en-US" sz="2800" dirty="0">
                <a:solidFill>
                  <a:schemeClr val="tx1">
                    <a:lumMod val="75000"/>
                    <a:lumOff val="25000"/>
                  </a:schemeClr>
                </a:solidFill>
              </a:rPr>
              <a:t>ASTRA</a:t>
            </a:r>
          </a:p>
          <a:p>
            <a:pPr marL="609600" indent="-609600" eaLnBrk="1" fontAlgn="auto" hangingPunct="1">
              <a:buClr>
                <a:srgbClr val="FF0000"/>
              </a:buClr>
              <a:buFont typeface="+mj-lt"/>
              <a:buAutoNum type="arabicPeriod" startAt="7"/>
              <a:defRPr/>
            </a:pPr>
            <a:r>
              <a:rPr lang="en-US" sz="2800" dirty="0">
                <a:solidFill>
                  <a:schemeClr val="tx1">
                    <a:lumMod val="75000"/>
                    <a:lumOff val="25000"/>
                  </a:schemeClr>
                </a:solidFill>
              </a:rPr>
              <a:t>Altrusa in the Public Eye</a:t>
            </a:r>
          </a:p>
          <a:p>
            <a:pPr marL="609600" indent="-609600" eaLnBrk="1" fontAlgn="auto" hangingPunct="1">
              <a:buClr>
                <a:srgbClr val="FF0000"/>
              </a:buClr>
              <a:buFont typeface="+mj-lt"/>
              <a:buAutoNum type="arabicPeriod" startAt="7"/>
              <a:defRPr/>
            </a:pPr>
            <a:r>
              <a:rPr lang="en-US" sz="2800" dirty="0">
                <a:solidFill>
                  <a:schemeClr val="tx1">
                    <a:lumMod val="75000"/>
                    <a:lumOff val="25000"/>
                  </a:schemeClr>
                </a:solidFill>
              </a:rPr>
              <a:t>Communications</a:t>
            </a:r>
          </a:p>
          <a:p>
            <a:pPr marL="609600" indent="-609600" eaLnBrk="1" fontAlgn="auto" hangingPunct="1">
              <a:buClr>
                <a:srgbClr val="FF0000"/>
              </a:buClr>
              <a:buFont typeface="+mj-lt"/>
              <a:buAutoNum type="arabicPeriod" startAt="7"/>
              <a:defRPr/>
            </a:pPr>
            <a:r>
              <a:rPr lang="en-US" sz="2800" dirty="0">
                <a:solidFill>
                  <a:schemeClr val="tx1">
                    <a:lumMod val="75000"/>
                    <a:lumOff val="25000"/>
                  </a:schemeClr>
                </a:solidFill>
              </a:rPr>
              <a:t>Files and Reports</a:t>
            </a:r>
          </a:p>
          <a:p>
            <a:pPr marL="609600" indent="-609600" eaLnBrk="1" fontAlgn="auto" hangingPunct="1">
              <a:buClr>
                <a:srgbClr val="FF0000"/>
              </a:buClr>
              <a:buFont typeface="+mj-lt"/>
              <a:buAutoNum type="arabicPeriod" startAt="7"/>
              <a:defRPr/>
            </a:pPr>
            <a:r>
              <a:rPr lang="en-US" sz="2800" dirty="0">
                <a:solidFill>
                  <a:schemeClr val="tx1">
                    <a:lumMod val="75000"/>
                    <a:lumOff val="25000"/>
                  </a:schemeClr>
                </a:solidFill>
              </a:rPr>
              <a:t>Awards</a:t>
            </a:r>
          </a:p>
          <a:p>
            <a:pPr marL="609600" indent="-609600" eaLnBrk="1" fontAlgn="auto" hangingPunct="1">
              <a:buClr>
                <a:srgbClr val="FF0000"/>
              </a:buClr>
              <a:buFont typeface="+mj-lt"/>
              <a:buAutoNum type="arabicPeriod" startAt="7"/>
              <a:defRPr/>
            </a:pPr>
            <a:r>
              <a:rPr lang="en-US" sz="2800" dirty="0">
                <a:solidFill>
                  <a:schemeClr val="tx1">
                    <a:lumMod val="75000"/>
                    <a:lumOff val="25000"/>
                  </a:schemeClr>
                </a:solidFill>
              </a:rPr>
              <a:t>The Altrusa International  Foundation</a:t>
            </a:r>
          </a:p>
        </p:txBody>
      </p:sp>
      <p:sp>
        <p:nvSpPr>
          <p:cNvPr id="4" name="TextBox 3"/>
          <p:cNvSpPr txBox="1"/>
          <p:nvPr/>
        </p:nvSpPr>
        <p:spPr>
          <a:xfrm rot="1909905">
            <a:off x="5838867" y="2619823"/>
            <a:ext cx="2968341" cy="523220"/>
          </a:xfrm>
          <a:prstGeom prst="rect">
            <a:avLst/>
          </a:prstGeom>
          <a:noFill/>
        </p:spPr>
        <p:txBody>
          <a:bodyPr wrap="square" rtlCol="0">
            <a:spAutoFit/>
          </a:bodyPr>
          <a:lstStyle/>
          <a:p>
            <a:pPr algn="ctr"/>
            <a:r>
              <a:rPr lang="en-US" sz="2800" b="1" dirty="0">
                <a:solidFill>
                  <a:srgbClr val="FF0000"/>
                </a:solidFill>
                <a:latin typeface="+mn-lt"/>
              </a:rPr>
              <a:t>~only 53 pages</a:t>
            </a:r>
          </a:p>
        </p:txBody>
      </p:sp>
    </p:spTree>
    <p:extLst>
      <p:ext uri="{BB962C8B-B14F-4D97-AF65-F5344CB8AC3E}">
        <p14:creationId xmlns:p14="http://schemas.microsoft.com/office/powerpoint/2010/main" val="2957593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rrowheads="1"/>
          </p:cNvSpPr>
          <p:nvPr>
            <p:ph type="title"/>
          </p:nvPr>
        </p:nvSpPr>
        <p:spPr>
          <a:xfrm>
            <a:off x="533400" y="533400"/>
            <a:ext cx="5827713" cy="762000"/>
          </a:xfrm>
        </p:spPr>
        <p:txBody>
          <a:bodyPr>
            <a:normAutofit fontScale="90000"/>
          </a:bodyPr>
          <a:lstStyle/>
          <a:p>
            <a:pPr marL="320040" indent="-320040" algn="l" eaLnBrk="1" fontAlgn="auto" hangingPunct="1">
              <a:spcAft>
                <a:spcPts val="0"/>
              </a:spcAft>
              <a:buClr>
                <a:schemeClr val="accent6">
                  <a:lumMod val="75000"/>
                </a:schemeClr>
              </a:buClr>
              <a:buNone/>
              <a:defRPr/>
            </a:pPr>
            <a:r>
              <a:rPr lang="en-US" dirty="0">
                <a:latin typeface="Franklin Gothic Demi" pitchFamily="34" charset="0"/>
              </a:rPr>
              <a:t>Workshop Agenda</a:t>
            </a:r>
          </a:p>
        </p:txBody>
      </p:sp>
      <p:sp>
        <p:nvSpPr>
          <p:cNvPr id="180227" name="Rectangle 3"/>
          <p:cNvSpPr>
            <a:spLocks noGrp="1" noChangeArrowheads="1"/>
          </p:cNvSpPr>
          <p:nvPr>
            <p:ph sz="quarter" idx="13"/>
          </p:nvPr>
        </p:nvSpPr>
        <p:spPr>
          <a:xfrm>
            <a:off x="698820" y="1845317"/>
            <a:ext cx="7678615" cy="3675718"/>
          </a:xfrm>
        </p:spPr>
        <p:txBody>
          <a:bodyPr rtlCol="0">
            <a:normAutofit fontScale="70000" lnSpcReduction="20000"/>
          </a:bodyPr>
          <a:lstStyle/>
          <a:p>
            <a:pPr indent="-182880" eaLnBrk="1" fontAlgn="auto" hangingPunct="1">
              <a:buClr>
                <a:schemeClr val="accent6">
                  <a:lumMod val="75000"/>
                </a:schemeClr>
              </a:buClr>
              <a:defRPr/>
            </a:pPr>
            <a:endParaRPr lang="en-US" dirty="0">
              <a:solidFill>
                <a:schemeClr val="tx1">
                  <a:lumMod val="75000"/>
                  <a:lumOff val="25000"/>
                </a:schemeClr>
              </a:solidFill>
            </a:endParaRPr>
          </a:p>
          <a:p>
            <a:pPr indent="-182880" eaLnBrk="1" fontAlgn="auto" hangingPunct="1">
              <a:buClr>
                <a:srgbClr val="CC3300"/>
              </a:buClr>
              <a:buSzPct val="100000"/>
              <a:defRPr/>
            </a:pPr>
            <a:r>
              <a:rPr lang="en-US" sz="5100" dirty="0">
                <a:solidFill>
                  <a:schemeClr val="tx1">
                    <a:lumMod val="75000"/>
                    <a:lumOff val="25000"/>
                  </a:schemeClr>
                </a:solidFill>
                <a:latin typeface="Franklin Gothic Book" pitchFamily="34" charset="0"/>
              </a:rPr>
              <a:t>District One Information</a:t>
            </a:r>
          </a:p>
          <a:p>
            <a:pPr indent="-182880" eaLnBrk="1" fontAlgn="auto" hangingPunct="1">
              <a:buClr>
                <a:srgbClr val="CC3300"/>
              </a:buClr>
              <a:buSzPct val="100000"/>
              <a:defRPr/>
            </a:pPr>
            <a:r>
              <a:rPr lang="en-US" sz="5100" dirty="0">
                <a:solidFill>
                  <a:schemeClr val="tx1">
                    <a:lumMod val="75000"/>
                    <a:lumOff val="25000"/>
                  </a:schemeClr>
                </a:solidFill>
                <a:latin typeface="Franklin Gothic Book" pitchFamily="34" charset="0"/>
              </a:rPr>
              <a:t>Incoming President’s Checklist</a:t>
            </a:r>
          </a:p>
          <a:p>
            <a:pPr indent="-182880" eaLnBrk="1" fontAlgn="auto" hangingPunct="1">
              <a:buClr>
                <a:srgbClr val="CC3300"/>
              </a:buClr>
              <a:buSzPct val="100000"/>
              <a:defRPr/>
            </a:pPr>
            <a:r>
              <a:rPr lang="en-US" sz="5100" dirty="0">
                <a:solidFill>
                  <a:schemeClr val="tx1">
                    <a:lumMod val="75000"/>
                    <a:lumOff val="25000"/>
                  </a:schemeClr>
                </a:solidFill>
                <a:latin typeface="Franklin Gothic Book" pitchFamily="34" charset="0"/>
              </a:rPr>
              <a:t>Club President’s Handbook</a:t>
            </a:r>
          </a:p>
          <a:p>
            <a:pPr indent="-182880" eaLnBrk="1" fontAlgn="auto" hangingPunct="1">
              <a:buClr>
                <a:srgbClr val="CC3300"/>
              </a:buClr>
              <a:buSzPct val="100000"/>
              <a:defRPr/>
            </a:pPr>
            <a:r>
              <a:rPr lang="en-US" sz="5100" dirty="0">
                <a:solidFill>
                  <a:schemeClr val="tx1">
                    <a:lumMod val="75000"/>
                    <a:lumOff val="25000"/>
                  </a:schemeClr>
                </a:solidFill>
                <a:latin typeface="Franklin Gothic Book" pitchFamily="34" charset="0"/>
              </a:rPr>
              <a:t>Websites and Resources</a:t>
            </a:r>
          </a:p>
          <a:p>
            <a:pPr indent="-182880" eaLnBrk="1" fontAlgn="auto" hangingPunct="1">
              <a:buClr>
                <a:srgbClr val="CC3300"/>
              </a:buClr>
              <a:buSzPct val="100000"/>
              <a:defRPr/>
            </a:pPr>
            <a:r>
              <a:rPr lang="en-US" sz="5100" dirty="0">
                <a:solidFill>
                  <a:schemeClr val="tx1">
                    <a:lumMod val="75000"/>
                    <a:lumOff val="25000"/>
                  </a:schemeClr>
                </a:solidFill>
                <a:latin typeface="Franklin Gothic Book" pitchFamily="34" charset="0"/>
              </a:rPr>
              <a:t>Meetings</a:t>
            </a:r>
          </a:p>
          <a:p>
            <a:pPr indent="-182880" eaLnBrk="1" fontAlgn="auto" hangingPunct="1">
              <a:buClr>
                <a:srgbClr val="CC3300"/>
              </a:buClr>
              <a:buSzPct val="100000"/>
              <a:defRPr/>
            </a:pPr>
            <a:r>
              <a:rPr lang="en-US" sz="5100" dirty="0">
                <a:solidFill>
                  <a:schemeClr val="tx1">
                    <a:lumMod val="75000"/>
                    <a:lumOff val="25000"/>
                  </a:schemeClr>
                </a:solidFill>
                <a:latin typeface="Franklin Gothic Book" pitchFamily="34" charset="0"/>
              </a:rPr>
              <a:t>Your issues</a:t>
            </a:r>
          </a:p>
          <a:p>
            <a:pPr marL="91440" indent="0" eaLnBrk="1" fontAlgn="auto" hangingPunct="1">
              <a:buClr>
                <a:srgbClr val="CC3300"/>
              </a:buClr>
              <a:buSzPct val="100000"/>
              <a:buNone/>
              <a:defRPr/>
            </a:pPr>
            <a:endParaRPr lang="en-US" sz="5100" dirty="0">
              <a:solidFill>
                <a:schemeClr val="tx1">
                  <a:lumMod val="75000"/>
                  <a:lumOff val="25000"/>
                </a:schemeClr>
              </a:solidFill>
              <a:latin typeface="Franklin Gothic Book" pitchFamily="34" charset="0"/>
            </a:endParaRPr>
          </a:p>
          <a:p>
            <a:pPr indent="-182880" eaLnBrk="1" fontAlgn="auto" hangingPunct="1">
              <a:buClr>
                <a:srgbClr val="CC3300"/>
              </a:buClr>
              <a:buSzPct val="100000"/>
              <a:defRPr/>
            </a:pPr>
            <a:endParaRPr lang="en-US" sz="5100" dirty="0">
              <a:solidFill>
                <a:schemeClr val="tx1">
                  <a:lumMod val="75000"/>
                  <a:lumOff val="25000"/>
                </a:schemeClr>
              </a:solidFill>
              <a:latin typeface="Franklin Gothic Book" pitchFamily="34" charset="0"/>
            </a:endParaRPr>
          </a:p>
        </p:txBody>
      </p:sp>
      <p:pic>
        <p:nvPicPr>
          <p:cNvPr id="2052" name="Picture 4" descr="C:\Users\Chris\AppData\Local\Microsoft\Windows\Temporary Internet Files\Content.IE5\UD2KB3ZY\MP900400353[1].jpg"/>
          <p:cNvPicPr>
            <a:picLocks noChangeAspect="1" noChangeArrowheads="1"/>
          </p:cNvPicPr>
          <p:nvPr/>
        </p:nvPicPr>
        <p:blipFill>
          <a:blip r:embed="rId3" cstate="print"/>
          <a:srcRect/>
          <a:stretch>
            <a:fillRect/>
          </a:stretch>
        </p:blipFill>
        <p:spPr bwMode="auto">
          <a:xfrm>
            <a:off x="5613987" y="4447308"/>
            <a:ext cx="3222441" cy="2147455"/>
          </a:xfrm>
          <a:prstGeom prst="rect">
            <a:avLst/>
          </a:prstGeom>
          <a:noFill/>
        </p:spPr>
      </p:pic>
    </p:spTree>
    <p:extLst>
      <p:ext uri="{BB962C8B-B14F-4D97-AF65-F5344CB8AC3E}">
        <p14:creationId xmlns:p14="http://schemas.microsoft.com/office/powerpoint/2010/main" val="1552003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6" name="Rectangle 10"/>
          <p:cNvSpPr>
            <a:spLocks noGrp="1" noRot="1" noChangeArrowheads="1"/>
          </p:cNvSpPr>
          <p:nvPr>
            <p:ph type="title"/>
          </p:nvPr>
        </p:nvSpPr>
        <p:spPr>
          <a:xfrm>
            <a:off x="207476" y="123825"/>
            <a:ext cx="6557963" cy="1143000"/>
          </a:xfrm>
        </p:spPr>
        <p:txBody>
          <a:bodyPr/>
          <a:lstStyle/>
          <a:p>
            <a:pPr marL="320040" indent="-320040" algn="l" eaLnBrk="1" fontAlgn="auto" hangingPunct="1">
              <a:spcAft>
                <a:spcPts val="0"/>
              </a:spcAft>
              <a:buClr>
                <a:schemeClr val="accent6">
                  <a:lumMod val="75000"/>
                </a:schemeClr>
              </a:buClr>
              <a:buNone/>
              <a:defRPr/>
            </a:pPr>
            <a:r>
              <a:rPr lang="en-US" dirty="0">
                <a:latin typeface="Franklin Gothic Demi" pitchFamily="34" charset="0"/>
              </a:rPr>
              <a:t>Leadership Tasks</a:t>
            </a:r>
            <a:r>
              <a:rPr lang="en-US" dirty="0"/>
              <a:t>	</a:t>
            </a:r>
          </a:p>
        </p:txBody>
      </p:sp>
      <p:sp>
        <p:nvSpPr>
          <p:cNvPr id="219147" name="Rectangle 11"/>
          <p:cNvSpPr>
            <a:spLocks noGrp="1" noChangeArrowheads="1"/>
          </p:cNvSpPr>
          <p:nvPr>
            <p:ph type="body" sz="half" idx="1"/>
          </p:nvPr>
        </p:nvSpPr>
        <p:spPr>
          <a:xfrm>
            <a:off x="395562" y="1606062"/>
            <a:ext cx="7092462" cy="3908792"/>
          </a:xfrm>
        </p:spPr>
        <p:txBody>
          <a:bodyPr rtlCol="0">
            <a:noAutofit/>
          </a:bodyPr>
          <a:lstStyle/>
          <a:p>
            <a:pPr indent="-182880" eaLnBrk="1" fontAlgn="auto" hangingPunct="1">
              <a:lnSpc>
                <a:spcPct val="90000"/>
              </a:lnSpc>
              <a:buClr>
                <a:schemeClr val="accent6">
                  <a:lumMod val="75000"/>
                </a:schemeClr>
              </a:buClr>
              <a:buSzPct val="100000"/>
              <a:defRPr/>
            </a:pPr>
            <a:r>
              <a:rPr lang="en-US" sz="2800" b="1" dirty="0">
                <a:solidFill>
                  <a:schemeClr val="tx1">
                    <a:lumMod val="75000"/>
                    <a:lumOff val="25000"/>
                  </a:schemeClr>
                </a:solidFill>
                <a:latin typeface="Franklin Gothic Book" pitchFamily="34" charset="0"/>
              </a:rPr>
              <a:t>Visioning</a:t>
            </a:r>
          </a:p>
          <a:p>
            <a:pPr indent="-182880" eaLnBrk="1" fontAlgn="auto" hangingPunct="1">
              <a:lnSpc>
                <a:spcPct val="90000"/>
              </a:lnSpc>
              <a:buClr>
                <a:schemeClr val="accent6">
                  <a:lumMod val="75000"/>
                </a:schemeClr>
              </a:buClr>
              <a:buSzPct val="100000"/>
              <a:defRPr/>
            </a:pPr>
            <a:r>
              <a:rPr lang="en-US" sz="2800" b="1" dirty="0">
                <a:solidFill>
                  <a:schemeClr val="tx1">
                    <a:lumMod val="75000"/>
                    <a:lumOff val="25000"/>
                  </a:schemeClr>
                </a:solidFill>
                <a:latin typeface="Franklin Gothic Book" pitchFamily="34" charset="0"/>
              </a:rPr>
              <a:t>Identifying priorities</a:t>
            </a:r>
          </a:p>
          <a:p>
            <a:pPr indent="-182880" eaLnBrk="1" fontAlgn="auto" hangingPunct="1">
              <a:lnSpc>
                <a:spcPct val="90000"/>
              </a:lnSpc>
              <a:buClr>
                <a:schemeClr val="accent6">
                  <a:lumMod val="75000"/>
                </a:schemeClr>
              </a:buClr>
              <a:buSzPct val="100000"/>
              <a:defRPr/>
            </a:pPr>
            <a:r>
              <a:rPr lang="en-US" sz="2800" b="1" dirty="0">
                <a:solidFill>
                  <a:schemeClr val="tx1">
                    <a:lumMod val="75000"/>
                    <a:lumOff val="25000"/>
                  </a:schemeClr>
                </a:solidFill>
                <a:latin typeface="Franklin Gothic Book" pitchFamily="34" charset="0"/>
              </a:rPr>
              <a:t>Initiating agenda-setting and establishing direction and overall strategy</a:t>
            </a:r>
          </a:p>
          <a:p>
            <a:pPr indent="-182880" eaLnBrk="1" fontAlgn="auto" hangingPunct="1">
              <a:lnSpc>
                <a:spcPct val="90000"/>
              </a:lnSpc>
              <a:buClr>
                <a:schemeClr val="accent6">
                  <a:lumMod val="75000"/>
                </a:schemeClr>
              </a:buClr>
              <a:buSzPct val="100000"/>
              <a:defRPr/>
            </a:pPr>
            <a:r>
              <a:rPr lang="en-US" sz="2800" b="1" dirty="0">
                <a:solidFill>
                  <a:schemeClr val="tx1">
                    <a:lumMod val="75000"/>
                    <a:lumOff val="25000"/>
                  </a:schemeClr>
                </a:solidFill>
                <a:latin typeface="Franklin Gothic Book" pitchFamily="34" charset="0"/>
              </a:rPr>
              <a:t>Modeling</a:t>
            </a:r>
          </a:p>
          <a:p>
            <a:pPr indent="-182880" eaLnBrk="1" fontAlgn="auto" hangingPunct="1">
              <a:lnSpc>
                <a:spcPct val="90000"/>
              </a:lnSpc>
              <a:buClr>
                <a:schemeClr val="accent6">
                  <a:lumMod val="75000"/>
                </a:schemeClr>
              </a:buClr>
              <a:buSzPct val="100000"/>
              <a:defRPr/>
            </a:pPr>
            <a:r>
              <a:rPr lang="en-US" sz="2800" b="1" dirty="0">
                <a:solidFill>
                  <a:schemeClr val="tx1">
                    <a:lumMod val="75000"/>
                    <a:lumOff val="25000"/>
                  </a:schemeClr>
                </a:solidFill>
                <a:latin typeface="Franklin Gothic Book" pitchFamily="34" charset="0"/>
              </a:rPr>
              <a:t>Securing environmental changes and opportunities for communicating</a:t>
            </a:r>
          </a:p>
          <a:p>
            <a:pPr indent="-182880" eaLnBrk="1" fontAlgn="auto" hangingPunct="1">
              <a:lnSpc>
                <a:spcPct val="90000"/>
              </a:lnSpc>
              <a:buClr>
                <a:schemeClr val="accent6">
                  <a:lumMod val="75000"/>
                </a:schemeClr>
              </a:buClr>
              <a:buSzPct val="100000"/>
              <a:defRPr/>
            </a:pPr>
            <a:r>
              <a:rPr lang="en-US" sz="2800" b="1" dirty="0">
                <a:solidFill>
                  <a:schemeClr val="tx1">
                    <a:lumMod val="75000"/>
                    <a:lumOff val="25000"/>
                  </a:schemeClr>
                </a:solidFill>
                <a:latin typeface="Franklin Gothic Book" pitchFamily="34" charset="0"/>
              </a:rPr>
              <a:t>Lobbying for support</a:t>
            </a:r>
          </a:p>
        </p:txBody>
      </p:sp>
      <p:sp>
        <p:nvSpPr>
          <p:cNvPr id="26628" name="Text Box 12"/>
          <p:cNvSpPr txBox="1">
            <a:spLocks noChangeArrowheads="1"/>
          </p:cNvSpPr>
          <p:nvPr/>
        </p:nvSpPr>
        <p:spPr bwMode="auto">
          <a:xfrm>
            <a:off x="5831011" y="5514854"/>
            <a:ext cx="30749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a:r>
              <a:rPr lang="en-US" sz="1400" dirty="0">
                <a:latin typeface="Franklin Gothic Book" pitchFamily="34" charset="0"/>
              </a:rPr>
              <a:t>Source: Management or Leadership: Which is Which? By Philip </a:t>
            </a:r>
            <a:r>
              <a:rPr lang="en-US" sz="1400" dirty="0" err="1">
                <a:latin typeface="Franklin Gothic Book" pitchFamily="34" charset="0"/>
              </a:rPr>
              <a:t>Tinega</a:t>
            </a:r>
            <a:endParaRPr lang="en-US" sz="1400" dirty="0">
              <a:latin typeface="Franklin Gothic Book"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130" y="845420"/>
            <a:ext cx="2287341" cy="1366686"/>
          </a:xfrm>
          <a:prstGeom prst="rect">
            <a:avLst/>
          </a:prstGeom>
        </p:spPr>
      </p:pic>
    </p:spTree>
    <p:extLst>
      <p:ext uri="{BB962C8B-B14F-4D97-AF65-F5344CB8AC3E}">
        <p14:creationId xmlns:p14="http://schemas.microsoft.com/office/powerpoint/2010/main" val="3675207405"/>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6" name="Rectangle 10"/>
          <p:cNvSpPr>
            <a:spLocks noGrp="1" noRot="1" noChangeArrowheads="1"/>
          </p:cNvSpPr>
          <p:nvPr>
            <p:ph type="title"/>
          </p:nvPr>
        </p:nvSpPr>
        <p:spPr>
          <a:xfrm>
            <a:off x="869950" y="123825"/>
            <a:ext cx="6557963" cy="1143000"/>
          </a:xfrm>
        </p:spPr>
        <p:txBody>
          <a:bodyPr>
            <a:normAutofit fontScale="90000"/>
          </a:bodyPr>
          <a:lstStyle/>
          <a:p>
            <a:pPr marL="320040" indent="-320040" algn="l" eaLnBrk="1" fontAlgn="auto" hangingPunct="1">
              <a:spcAft>
                <a:spcPts val="0"/>
              </a:spcAft>
              <a:buClr>
                <a:schemeClr val="accent6">
                  <a:lumMod val="75000"/>
                </a:schemeClr>
              </a:buClr>
              <a:buNone/>
              <a:defRPr/>
            </a:pPr>
            <a:r>
              <a:rPr lang="en-US" dirty="0">
                <a:latin typeface="Franklin Gothic Demi" pitchFamily="34" charset="0"/>
              </a:rPr>
              <a:t>Leadership Tasks (cont.)	</a:t>
            </a:r>
          </a:p>
        </p:txBody>
      </p:sp>
      <p:sp>
        <p:nvSpPr>
          <p:cNvPr id="219147" name="Rectangle 11"/>
          <p:cNvSpPr>
            <a:spLocks noGrp="1" noChangeArrowheads="1"/>
          </p:cNvSpPr>
          <p:nvPr>
            <p:ph type="body" sz="half" idx="1"/>
          </p:nvPr>
        </p:nvSpPr>
        <p:spPr>
          <a:xfrm>
            <a:off x="394615" y="2015610"/>
            <a:ext cx="8114385" cy="4319101"/>
          </a:xfrm>
        </p:spPr>
        <p:txBody>
          <a:bodyPr rtlCol="0">
            <a:noAutofit/>
          </a:bodyPr>
          <a:lstStyle/>
          <a:p>
            <a:pPr indent="-182880" eaLnBrk="1" fontAlgn="auto" hangingPunct="1">
              <a:lnSpc>
                <a:spcPct val="90000"/>
              </a:lnSpc>
              <a:buClr>
                <a:schemeClr val="accent6">
                  <a:lumMod val="75000"/>
                </a:schemeClr>
              </a:buClr>
              <a:buSzPct val="100000"/>
              <a:defRPr/>
            </a:pPr>
            <a:r>
              <a:rPr lang="en-US" sz="2800" b="1" dirty="0">
                <a:solidFill>
                  <a:schemeClr val="tx1">
                    <a:lumMod val="75000"/>
                    <a:lumOff val="25000"/>
                  </a:schemeClr>
                </a:solidFill>
                <a:latin typeface="Franklin Gothic Book" pitchFamily="34" charset="0"/>
              </a:rPr>
              <a:t>Recruiting people for key positions</a:t>
            </a:r>
          </a:p>
          <a:p>
            <a:pPr indent="-182880" eaLnBrk="1" fontAlgn="auto" hangingPunct="1">
              <a:lnSpc>
                <a:spcPct val="90000"/>
              </a:lnSpc>
              <a:buClr>
                <a:schemeClr val="accent6">
                  <a:lumMod val="75000"/>
                </a:schemeClr>
              </a:buClr>
              <a:buSzPct val="100000"/>
              <a:defRPr/>
            </a:pPr>
            <a:r>
              <a:rPr lang="en-US" sz="2800" b="1" dirty="0">
                <a:solidFill>
                  <a:schemeClr val="tx1">
                    <a:lumMod val="75000"/>
                    <a:lumOff val="25000"/>
                  </a:schemeClr>
                </a:solidFill>
                <a:latin typeface="Franklin Gothic Book" pitchFamily="34" charset="0"/>
              </a:rPr>
              <a:t>Aligning people direction and coalition building</a:t>
            </a:r>
          </a:p>
          <a:p>
            <a:pPr indent="-182880" eaLnBrk="1" fontAlgn="auto" hangingPunct="1">
              <a:lnSpc>
                <a:spcPct val="90000"/>
              </a:lnSpc>
              <a:buClr>
                <a:schemeClr val="accent6">
                  <a:lumMod val="75000"/>
                </a:schemeClr>
              </a:buClr>
              <a:buSzPct val="100000"/>
              <a:defRPr/>
            </a:pPr>
            <a:r>
              <a:rPr lang="en-US" sz="2800" b="1" dirty="0">
                <a:solidFill>
                  <a:schemeClr val="tx1">
                    <a:lumMod val="75000"/>
                    <a:lumOff val="25000"/>
                  </a:schemeClr>
                </a:solidFill>
                <a:latin typeface="Franklin Gothic Book" pitchFamily="34" charset="0"/>
              </a:rPr>
              <a:t>Motivating, inspiring, and connecting members</a:t>
            </a:r>
          </a:p>
          <a:p>
            <a:pPr indent="-182880" eaLnBrk="1" fontAlgn="auto" hangingPunct="1">
              <a:lnSpc>
                <a:spcPct val="90000"/>
              </a:lnSpc>
              <a:buClr>
                <a:schemeClr val="accent6">
                  <a:lumMod val="75000"/>
                </a:schemeClr>
              </a:buClr>
              <a:buSzPct val="100000"/>
              <a:defRPr/>
            </a:pPr>
            <a:r>
              <a:rPr lang="en-US" sz="2800" b="1" dirty="0">
                <a:solidFill>
                  <a:schemeClr val="tx1">
                    <a:lumMod val="75000"/>
                    <a:lumOff val="25000"/>
                  </a:schemeClr>
                </a:solidFill>
                <a:latin typeface="Franklin Gothic Book" pitchFamily="34" charset="0"/>
              </a:rPr>
              <a:t>Creatively exploring options</a:t>
            </a:r>
          </a:p>
          <a:p>
            <a:pPr indent="-182880" eaLnBrk="1" fontAlgn="auto" hangingPunct="1">
              <a:lnSpc>
                <a:spcPct val="90000"/>
              </a:lnSpc>
              <a:buClr>
                <a:schemeClr val="accent6">
                  <a:lumMod val="75000"/>
                </a:schemeClr>
              </a:buClr>
              <a:buSzPct val="100000"/>
              <a:defRPr/>
            </a:pPr>
            <a:r>
              <a:rPr lang="en-US" sz="2800" b="1" dirty="0">
                <a:solidFill>
                  <a:schemeClr val="tx1">
                    <a:lumMod val="75000"/>
                    <a:lumOff val="25000"/>
                  </a:schemeClr>
                </a:solidFill>
                <a:latin typeface="Franklin Gothic Book" pitchFamily="34" charset="0"/>
              </a:rPr>
              <a:t>Actively seeking/negotiating resources</a:t>
            </a:r>
          </a:p>
          <a:p>
            <a:pPr lvl="0" indent="-182880">
              <a:lnSpc>
                <a:spcPct val="90000"/>
              </a:lnSpc>
              <a:buClr>
                <a:srgbClr val="97BAFF">
                  <a:lumMod val="75000"/>
                </a:srgbClr>
              </a:buClr>
              <a:buSzPct val="100000"/>
              <a:defRPr/>
            </a:pPr>
            <a:r>
              <a:rPr lang="en-US" sz="2800" b="1" dirty="0">
                <a:solidFill>
                  <a:srgbClr val="0042C7">
                    <a:lumMod val="75000"/>
                    <a:lumOff val="25000"/>
                  </a:srgbClr>
                </a:solidFill>
                <a:latin typeface="Franklin Gothic Book" pitchFamily="34" charset="0"/>
              </a:rPr>
              <a:t>Succession planning</a:t>
            </a:r>
          </a:p>
          <a:p>
            <a:pPr indent="-182880" eaLnBrk="1" fontAlgn="auto" hangingPunct="1">
              <a:lnSpc>
                <a:spcPct val="90000"/>
              </a:lnSpc>
              <a:buClr>
                <a:schemeClr val="accent6">
                  <a:lumMod val="75000"/>
                </a:schemeClr>
              </a:buClr>
              <a:buSzPct val="100000"/>
              <a:defRPr/>
            </a:pPr>
            <a:endParaRPr lang="en-US" sz="3200" dirty="0">
              <a:solidFill>
                <a:schemeClr val="tx1">
                  <a:lumMod val="75000"/>
                  <a:lumOff val="25000"/>
                </a:schemeClr>
              </a:solidFill>
              <a:latin typeface="Franklin Gothic Book" pitchFamily="34" charset="0"/>
            </a:endParaRPr>
          </a:p>
        </p:txBody>
      </p:sp>
      <p:sp>
        <p:nvSpPr>
          <p:cNvPr id="26628" name="Text Box 12"/>
          <p:cNvSpPr txBox="1">
            <a:spLocks noChangeArrowheads="1"/>
          </p:cNvSpPr>
          <p:nvPr/>
        </p:nvSpPr>
        <p:spPr bwMode="auto">
          <a:xfrm>
            <a:off x="5764213" y="5694363"/>
            <a:ext cx="30749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a:r>
              <a:rPr lang="en-US" sz="1400" dirty="0">
                <a:latin typeface="Franklin Gothic Book" pitchFamily="34" charset="0"/>
              </a:rPr>
              <a:t>Source: Management or Leadership: Which is Which? By Philip </a:t>
            </a:r>
            <a:r>
              <a:rPr lang="en-US" sz="1400" dirty="0" err="1">
                <a:latin typeface="Franklin Gothic Book" pitchFamily="34" charset="0"/>
              </a:rPr>
              <a:t>Tinega</a:t>
            </a:r>
            <a:endParaRPr lang="en-US" sz="1400" dirty="0">
              <a:latin typeface="Franklin Gothic Book" pitchFamily="34" charset="0"/>
            </a:endParaRPr>
          </a:p>
        </p:txBody>
      </p:sp>
      <p:pic>
        <p:nvPicPr>
          <p:cNvPr id="2" name="Picture 1" descr="&lt;strong&gt;Leadership&lt;/strong&gt; Experi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7900" y="757823"/>
            <a:ext cx="1511300" cy="1511300"/>
          </a:xfrm>
          <a:prstGeom prst="rect">
            <a:avLst/>
          </a:prstGeom>
        </p:spPr>
      </p:pic>
    </p:spTree>
    <p:extLst>
      <p:ext uri="{BB962C8B-B14F-4D97-AF65-F5344CB8AC3E}">
        <p14:creationId xmlns:p14="http://schemas.microsoft.com/office/powerpoint/2010/main" val="3529005709"/>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rrowheads="1"/>
          </p:cNvSpPr>
          <p:nvPr>
            <p:ph type="title"/>
          </p:nvPr>
        </p:nvSpPr>
        <p:spPr>
          <a:xfrm>
            <a:off x="606425" y="503238"/>
            <a:ext cx="7318375" cy="1102824"/>
          </a:xfrm>
        </p:spPr>
        <p:txBody>
          <a:bodyPr/>
          <a:lstStyle/>
          <a:p>
            <a:pPr marL="320040" indent="-320040" algn="l" eaLnBrk="1" fontAlgn="auto" hangingPunct="1">
              <a:spcAft>
                <a:spcPts val="0"/>
              </a:spcAft>
              <a:buClr>
                <a:schemeClr val="accent6">
                  <a:lumMod val="75000"/>
                </a:schemeClr>
              </a:buClr>
              <a:buNone/>
              <a:defRPr/>
            </a:pPr>
            <a:r>
              <a:rPr lang="en-US" dirty="0">
                <a:latin typeface="Franklin Gothic Demi" pitchFamily="34" charset="0"/>
              </a:rPr>
              <a:t>Agenda Planning</a:t>
            </a:r>
          </a:p>
        </p:txBody>
      </p:sp>
      <p:sp>
        <p:nvSpPr>
          <p:cNvPr id="30723" name="Rectangle 3"/>
          <p:cNvSpPr>
            <a:spLocks noGrp="1" noChangeArrowheads="1"/>
          </p:cNvSpPr>
          <p:nvPr>
            <p:ph sz="quarter" idx="13"/>
          </p:nvPr>
        </p:nvSpPr>
        <p:spPr>
          <a:xfrm>
            <a:off x="657225" y="1863969"/>
            <a:ext cx="7597089" cy="4841632"/>
          </a:xfrm>
        </p:spPr>
        <p:txBody>
          <a:bodyPr/>
          <a:lstStyle/>
          <a:p>
            <a:pPr marL="46037" indent="0">
              <a:lnSpc>
                <a:spcPct val="90000"/>
              </a:lnSpc>
              <a:buNone/>
            </a:pPr>
            <a:r>
              <a:rPr lang="en-US" sz="2800" b="1" dirty="0">
                <a:latin typeface="Franklin Gothic Book" pitchFamily="34" charset="0"/>
              </a:rPr>
              <a:t>Develop your agenda around this format:</a:t>
            </a:r>
          </a:p>
          <a:p>
            <a:pPr lvl="1">
              <a:lnSpc>
                <a:spcPct val="90000"/>
              </a:lnSpc>
              <a:buClr>
                <a:schemeClr val="tx1"/>
              </a:buClr>
            </a:pPr>
            <a:r>
              <a:rPr lang="en-US" sz="2800" b="1" dirty="0">
                <a:latin typeface="Franklin Gothic Book" pitchFamily="34" charset="0"/>
              </a:rPr>
              <a:t>Minutes from previous meeting</a:t>
            </a:r>
          </a:p>
          <a:p>
            <a:pPr lvl="1">
              <a:lnSpc>
                <a:spcPct val="90000"/>
              </a:lnSpc>
              <a:buClr>
                <a:schemeClr val="tx1"/>
              </a:buClr>
            </a:pPr>
            <a:r>
              <a:rPr lang="en-US" sz="2800" b="1" dirty="0">
                <a:latin typeface="Franklin Gothic Book" pitchFamily="34" charset="0"/>
              </a:rPr>
              <a:t>Treasurer’s Report</a:t>
            </a:r>
          </a:p>
          <a:p>
            <a:pPr lvl="1">
              <a:lnSpc>
                <a:spcPct val="90000"/>
              </a:lnSpc>
              <a:buClr>
                <a:schemeClr val="tx1"/>
              </a:buClr>
            </a:pPr>
            <a:r>
              <a:rPr lang="en-US" sz="2800" b="1" dirty="0">
                <a:latin typeface="Franklin Gothic Book" pitchFamily="34" charset="0"/>
              </a:rPr>
              <a:t>Correspondence</a:t>
            </a:r>
          </a:p>
          <a:p>
            <a:pPr lvl="1">
              <a:lnSpc>
                <a:spcPct val="90000"/>
              </a:lnSpc>
              <a:buClr>
                <a:schemeClr val="tx1"/>
              </a:buClr>
            </a:pPr>
            <a:r>
              <a:rPr lang="en-US" sz="2800" b="1" dirty="0">
                <a:latin typeface="Franklin Gothic Book" pitchFamily="34" charset="0"/>
              </a:rPr>
              <a:t>Actions of the Executive Committee</a:t>
            </a:r>
          </a:p>
          <a:p>
            <a:pPr lvl="1">
              <a:lnSpc>
                <a:spcPct val="90000"/>
              </a:lnSpc>
              <a:buClr>
                <a:schemeClr val="tx1"/>
              </a:buClr>
            </a:pPr>
            <a:r>
              <a:rPr lang="en-US" sz="2800" b="1" dirty="0">
                <a:latin typeface="Franklin Gothic Book" pitchFamily="34" charset="0"/>
              </a:rPr>
              <a:t>Committee Reports</a:t>
            </a:r>
          </a:p>
          <a:p>
            <a:pPr lvl="1">
              <a:lnSpc>
                <a:spcPct val="90000"/>
              </a:lnSpc>
              <a:buClr>
                <a:schemeClr val="tx1"/>
              </a:buClr>
            </a:pPr>
            <a:r>
              <a:rPr lang="en-US" sz="2800" b="1" dirty="0">
                <a:latin typeface="Franklin Gothic Book" pitchFamily="34" charset="0"/>
              </a:rPr>
              <a:t>Unfinished Business</a:t>
            </a:r>
          </a:p>
          <a:p>
            <a:pPr lvl="1">
              <a:lnSpc>
                <a:spcPct val="90000"/>
              </a:lnSpc>
              <a:buClr>
                <a:schemeClr val="tx1"/>
              </a:buClr>
            </a:pPr>
            <a:r>
              <a:rPr lang="en-US" sz="2800" b="1" dirty="0">
                <a:latin typeface="Franklin Gothic Book" pitchFamily="34" charset="0"/>
              </a:rPr>
              <a:t>New Business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8726" y="490530"/>
            <a:ext cx="1701523" cy="1828571"/>
          </a:xfrm>
          <a:prstGeom prst="rect">
            <a:avLst/>
          </a:prstGeom>
        </p:spPr>
      </p:pic>
    </p:spTree>
    <p:extLst>
      <p:ext uri="{BB962C8B-B14F-4D97-AF65-F5344CB8AC3E}">
        <p14:creationId xmlns:p14="http://schemas.microsoft.com/office/powerpoint/2010/main" val="2508721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rrowheads="1"/>
          </p:cNvSpPr>
          <p:nvPr>
            <p:ph type="title"/>
          </p:nvPr>
        </p:nvSpPr>
        <p:spPr>
          <a:xfrm>
            <a:off x="606425" y="503238"/>
            <a:ext cx="5571637" cy="762000"/>
          </a:xfrm>
        </p:spPr>
        <p:txBody>
          <a:bodyPr>
            <a:normAutofit fontScale="90000"/>
          </a:bodyPr>
          <a:lstStyle/>
          <a:p>
            <a:pPr marL="320040" indent="-320040" algn="l" eaLnBrk="1" fontAlgn="auto" hangingPunct="1">
              <a:spcAft>
                <a:spcPts val="0"/>
              </a:spcAft>
              <a:buClr>
                <a:schemeClr val="accent6">
                  <a:lumMod val="75000"/>
                </a:schemeClr>
              </a:buClr>
              <a:buNone/>
              <a:defRPr/>
            </a:pPr>
            <a:r>
              <a:rPr lang="en-US" dirty="0">
                <a:latin typeface="Franklin Gothic Demi" pitchFamily="34" charset="0"/>
              </a:rPr>
              <a:t>Agenda Planning </a:t>
            </a:r>
          </a:p>
        </p:txBody>
      </p:sp>
      <p:sp>
        <p:nvSpPr>
          <p:cNvPr id="31747" name="Rectangle 3"/>
          <p:cNvSpPr>
            <a:spLocks noGrp="1" noChangeArrowheads="1"/>
          </p:cNvSpPr>
          <p:nvPr>
            <p:ph sz="quarter" idx="13"/>
          </p:nvPr>
        </p:nvSpPr>
        <p:spPr>
          <a:xfrm>
            <a:off x="388062" y="1492898"/>
            <a:ext cx="7426325" cy="4697965"/>
          </a:xfrm>
        </p:spPr>
        <p:txBody>
          <a:bodyPr/>
          <a:lstStyle/>
          <a:p>
            <a:pPr eaLnBrk="1" hangingPunct="1">
              <a:buSzPct val="100000"/>
            </a:pPr>
            <a:r>
              <a:rPr lang="en-US" sz="3200" b="1" dirty="0">
                <a:latin typeface="Franklin Gothic Book" pitchFamily="34" charset="0"/>
              </a:rPr>
              <a:t>Be as specific as possible</a:t>
            </a:r>
          </a:p>
          <a:p>
            <a:pPr lvl="1" eaLnBrk="1" hangingPunct="1">
              <a:buClr>
                <a:schemeClr val="tx1"/>
              </a:buClr>
              <a:buSzPct val="100000"/>
            </a:pPr>
            <a:r>
              <a:rPr lang="en-US" sz="3200" b="1" dirty="0">
                <a:latin typeface="Franklin Gothic Book" pitchFamily="34" charset="0"/>
              </a:rPr>
              <a:t>Include actions (votes, sign-ups)</a:t>
            </a:r>
          </a:p>
          <a:p>
            <a:pPr eaLnBrk="1" hangingPunct="1">
              <a:buSzPct val="100000"/>
            </a:pPr>
            <a:r>
              <a:rPr lang="en-US" sz="3200" b="1" dirty="0">
                <a:latin typeface="Franklin Gothic Book" pitchFamily="34" charset="0"/>
              </a:rPr>
              <a:t>Consider including time allotted for each item</a:t>
            </a:r>
          </a:p>
          <a:p>
            <a:pPr eaLnBrk="1" hangingPunct="1">
              <a:buSzPct val="100000"/>
            </a:pPr>
            <a:r>
              <a:rPr lang="en-US" sz="3200" b="1" dirty="0">
                <a:latin typeface="Franklin Gothic Book" pitchFamily="34" charset="0"/>
              </a:rPr>
              <a:t>Distribute BEFORE the meeting</a:t>
            </a:r>
          </a:p>
          <a:p>
            <a:pPr lvl="1">
              <a:buClr>
                <a:schemeClr val="tx1"/>
              </a:buClr>
              <a:buSzPct val="100000"/>
            </a:pPr>
            <a:r>
              <a:rPr lang="en-US" sz="3200" b="1" dirty="0">
                <a:latin typeface="Franklin Gothic Book" pitchFamily="34" charset="0"/>
              </a:rPr>
              <a:t>Preferably 24 hrs. before the meeting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74024" y="4702629"/>
            <a:ext cx="1981914" cy="1715894"/>
          </a:xfrm>
          <a:prstGeom prst="rect">
            <a:avLst/>
          </a:prstGeom>
          <a:noFill/>
        </p:spPr>
      </p:pic>
    </p:spTree>
    <p:extLst>
      <p:ext uri="{BB962C8B-B14F-4D97-AF65-F5344CB8AC3E}">
        <p14:creationId xmlns:p14="http://schemas.microsoft.com/office/powerpoint/2010/main" val="2152267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a:xfrm>
            <a:off x="890954" y="457200"/>
            <a:ext cx="8065721" cy="762000"/>
          </a:xfrm>
        </p:spPr>
        <p:txBody>
          <a:bodyPr>
            <a:normAutofit fontScale="90000"/>
          </a:bodyPr>
          <a:lstStyle/>
          <a:p>
            <a:pPr marL="320040" indent="-320040" algn="l" eaLnBrk="1" fontAlgn="auto" hangingPunct="1">
              <a:spcAft>
                <a:spcPts val="0"/>
              </a:spcAft>
              <a:buClr>
                <a:schemeClr val="accent6">
                  <a:lumMod val="75000"/>
                </a:schemeClr>
              </a:buClr>
              <a:buNone/>
              <a:defRPr/>
            </a:pPr>
            <a:r>
              <a:rPr lang="en-US" dirty="0">
                <a:latin typeface="Franklin Gothic Demi" pitchFamily="34" charset="0"/>
              </a:rPr>
              <a:t>#1 Problem:  Losing Focus </a:t>
            </a:r>
          </a:p>
        </p:txBody>
      </p:sp>
      <p:sp>
        <p:nvSpPr>
          <p:cNvPr id="32771" name="Rectangle 3"/>
          <p:cNvSpPr>
            <a:spLocks noGrp="1" noChangeArrowheads="1"/>
          </p:cNvSpPr>
          <p:nvPr>
            <p:ph sz="quarter" idx="13"/>
          </p:nvPr>
        </p:nvSpPr>
        <p:spPr>
          <a:xfrm>
            <a:off x="130629" y="1427157"/>
            <a:ext cx="8403771" cy="4751970"/>
          </a:xfrm>
        </p:spPr>
        <p:txBody>
          <a:bodyPr/>
          <a:lstStyle/>
          <a:p>
            <a:pPr marL="609600" indent="-609600" eaLnBrk="1" hangingPunct="1">
              <a:buSzPct val="100000"/>
            </a:pPr>
            <a:r>
              <a:rPr lang="en-US" sz="3200" b="1" dirty="0">
                <a:latin typeface="Franklin Gothic Book" pitchFamily="34" charset="0"/>
              </a:rPr>
              <a:t>Discussion off agenda item or point of meeting</a:t>
            </a:r>
          </a:p>
          <a:p>
            <a:pPr marL="609600" indent="-609600" eaLnBrk="1" hangingPunct="1">
              <a:buSzPct val="100000"/>
            </a:pPr>
            <a:r>
              <a:rPr lang="en-US" sz="3200" b="1" dirty="0">
                <a:latin typeface="Franklin Gothic Book" pitchFamily="34" charset="0"/>
              </a:rPr>
              <a:t>Excessive digressions</a:t>
            </a:r>
          </a:p>
          <a:p>
            <a:pPr marL="609600" indent="-609600" eaLnBrk="1" hangingPunct="1">
              <a:buSzPct val="100000"/>
            </a:pPr>
            <a:r>
              <a:rPr lang="en-US" sz="3200" b="1" dirty="0">
                <a:latin typeface="Franklin Gothic Book" pitchFamily="34" charset="0"/>
              </a:rPr>
              <a:t>Lack of participation by some, domination by others</a:t>
            </a:r>
          </a:p>
          <a:p>
            <a:pPr marL="609600" indent="-609600" eaLnBrk="1" hangingPunct="1">
              <a:buSzPct val="100000"/>
            </a:pPr>
            <a:r>
              <a:rPr lang="en-US" sz="3200" b="1" dirty="0">
                <a:latin typeface="Franklin Gothic Book" pitchFamily="34" charset="0"/>
              </a:rPr>
              <a:t>Bickering, disrespectful behavior</a:t>
            </a:r>
          </a:p>
          <a:p>
            <a:pPr marL="609600" indent="-609600" eaLnBrk="1" hangingPunct="1">
              <a:buSzPct val="100000"/>
            </a:pPr>
            <a:r>
              <a:rPr lang="en-US" sz="3200" b="1" dirty="0">
                <a:latin typeface="Franklin Gothic Book" pitchFamily="34" charset="0"/>
              </a:rPr>
              <a:t>No conclusions or decisions</a:t>
            </a:r>
          </a:p>
          <a:p>
            <a:pPr marL="609600" indent="-609600" eaLnBrk="1" hangingPunct="1">
              <a:buSzPct val="100000"/>
            </a:pPr>
            <a:r>
              <a:rPr lang="en-US" sz="3200" b="1" dirty="0">
                <a:latin typeface="Franklin Gothic Book" pitchFamily="34" charset="0"/>
              </a:rPr>
              <a:t>Side conversations</a:t>
            </a:r>
          </a:p>
        </p:txBody>
      </p:sp>
      <p:sp>
        <p:nvSpPr>
          <p:cNvPr id="32772" name="Text Box 4"/>
          <p:cNvSpPr txBox="1">
            <a:spLocks noChangeArrowheads="1"/>
          </p:cNvSpPr>
          <p:nvPr/>
        </p:nvSpPr>
        <p:spPr bwMode="auto">
          <a:xfrm>
            <a:off x="5743575" y="5922963"/>
            <a:ext cx="29083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a:spcBef>
                <a:spcPct val="50000"/>
              </a:spcBef>
            </a:pPr>
            <a:r>
              <a:rPr lang="en-US" sz="1600" dirty="0">
                <a:solidFill>
                  <a:schemeClr val="tx2"/>
                </a:solidFill>
                <a:latin typeface="Franklin Gothic Book" pitchFamily="34" charset="0"/>
              </a:rPr>
              <a:t>Source: Human Resources Growth Partners, 2001</a:t>
            </a:r>
            <a:endParaRPr lang="en-US" sz="1600" b="1" dirty="0">
              <a:solidFill>
                <a:schemeClr val="tx2"/>
              </a:solidFill>
              <a:latin typeface="Franklin Gothic Book"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255" y="4045526"/>
            <a:ext cx="2438420" cy="1669479"/>
          </a:xfrm>
          <a:prstGeom prst="rect">
            <a:avLst/>
          </a:prstGeom>
        </p:spPr>
      </p:pic>
    </p:spTree>
    <p:extLst>
      <p:ext uri="{BB962C8B-B14F-4D97-AF65-F5344CB8AC3E}">
        <p14:creationId xmlns:p14="http://schemas.microsoft.com/office/powerpoint/2010/main" val="2218668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rrowheads="1"/>
          </p:cNvSpPr>
          <p:nvPr>
            <p:ph type="title"/>
          </p:nvPr>
        </p:nvSpPr>
        <p:spPr>
          <a:xfrm>
            <a:off x="2074863" y="503238"/>
            <a:ext cx="6764337" cy="762000"/>
          </a:xfrm>
        </p:spPr>
        <p:txBody>
          <a:bodyPr>
            <a:normAutofit fontScale="90000"/>
          </a:bodyPr>
          <a:lstStyle/>
          <a:p>
            <a:pPr marL="320040" indent="-320040" algn="l" eaLnBrk="1" fontAlgn="auto" hangingPunct="1">
              <a:spcAft>
                <a:spcPts val="0"/>
              </a:spcAft>
              <a:buClr>
                <a:schemeClr val="accent6">
                  <a:lumMod val="75000"/>
                </a:schemeClr>
              </a:buClr>
              <a:buNone/>
              <a:defRPr/>
            </a:pPr>
            <a:r>
              <a:rPr lang="en-US" dirty="0">
                <a:latin typeface="Franklin Gothic Demi" pitchFamily="34" charset="0"/>
              </a:rPr>
              <a:t>Getting Back on Track </a:t>
            </a:r>
          </a:p>
        </p:txBody>
      </p:sp>
      <p:sp>
        <p:nvSpPr>
          <p:cNvPr id="33795" name="Rectangle 3"/>
          <p:cNvSpPr>
            <a:spLocks noGrp="1" noChangeArrowheads="1"/>
          </p:cNvSpPr>
          <p:nvPr>
            <p:ph sz="quarter" idx="13"/>
          </p:nvPr>
        </p:nvSpPr>
        <p:spPr>
          <a:xfrm>
            <a:off x="435264" y="1901970"/>
            <a:ext cx="8016875" cy="3484562"/>
          </a:xfrm>
        </p:spPr>
        <p:txBody>
          <a:bodyPr/>
          <a:lstStyle/>
          <a:p>
            <a:pPr marL="609600" indent="-609600" eaLnBrk="1" hangingPunct="1"/>
            <a:r>
              <a:rPr lang="en-US" sz="3200" b="1" dirty="0">
                <a:latin typeface="Franklin Gothic Book" pitchFamily="34" charset="0"/>
              </a:rPr>
              <a:t>Remind purpose of meeting/ agenda item</a:t>
            </a:r>
          </a:p>
          <a:p>
            <a:pPr marL="609600" indent="-609600" eaLnBrk="1" hangingPunct="1"/>
            <a:r>
              <a:rPr lang="en-US" sz="3200" b="1" dirty="0">
                <a:latin typeface="Franklin Gothic Book" pitchFamily="34" charset="0"/>
              </a:rPr>
              <a:t>Clarify question on table; summarize discussion</a:t>
            </a:r>
          </a:p>
          <a:p>
            <a:pPr marL="609600" indent="-609600" eaLnBrk="1" hangingPunct="1"/>
            <a:r>
              <a:rPr lang="en-US" sz="3200" b="1" dirty="0">
                <a:latin typeface="Franklin Gothic Book" pitchFamily="34" charset="0"/>
              </a:rPr>
              <a:t>Recognize contributions</a:t>
            </a:r>
          </a:p>
          <a:p>
            <a:pPr marL="609600" indent="-609600" eaLnBrk="1" hangingPunct="1"/>
            <a:r>
              <a:rPr lang="en-US" sz="3200" b="1" dirty="0">
                <a:latin typeface="Franklin Gothic Book" pitchFamily="34" charset="0"/>
              </a:rPr>
              <a:t>Control disruptive behavior</a:t>
            </a:r>
          </a:p>
          <a:p>
            <a:pPr marL="609600" indent="-609600" eaLnBrk="1" hangingPunct="1"/>
            <a:r>
              <a:rPr lang="en-US" sz="3200" b="1" dirty="0">
                <a:latin typeface="Franklin Gothic Book" pitchFamily="34" charset="0"/>
              </a:rPr>
              <a:t>Table items, if no decision can be made</a:t>
            </a:r>
          </a:p>
        </p:txBody>
      </p:sp>
      <p:sp>
        <p:nvSpPr>
          <p:cNvPr id="33796" name="Text Box 4"/>
          <p:cNvSpPr txBox="1">
            <a:spLocks noChangeArrowheads="1"/>
          </p:cNvSpPr>
          <p:nvPr/>
        </p:nvSpPr>
        <p:spPr bwMode="auto">
          <a:xfrm>
            <a:off x="5006975" y="5746750"/>
            <a:ext cx="35274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a:spcBef>
                <a:spcPct val="50000"/>
              </a:spcBef>
            </a:pPr>
            <a:r>
              <a:rPr lang="en-US" sz="1600" dirty="0">
                <a:solidFill>
                  <a:schemeClr val="tx2"/>
                </a:solidFill>
                <a:latin typeface="Tahoma" pitchFamily="34" charset="0"/>
              </a:rPr>
              <a:t>Source: Human Resources Growth Partners, 2001</a:t>
            </a:r>
          </a:p>
        </p:txBody>
      </p:sp>
      <p:pic>
        <p:nvPicPr>
          <p:cNvPr id="33797" name="Picture 23" descr="MCBD07289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00" y="230188"/>
            <a:ext cx="15367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3132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rrowheads="1"/>
          </p:cNvSpPr>
          <p:nvPr>
            <p:ph type="title"/>
          </p:nvPr>
        </p:nvSpPr>
        <p:spPr>
          <a:xfrm>
            <a:off x="571295" y="512618"/>
            <a:ext cx="8061386" cy="762000"/>
          </a:xfrm>
        </p:spPr>
        <p:txBody>
          <a:bodyPr>
            <a:normAutofit fontScale="90000"/>
          </a:bodyPr>
          <a:lstStyle/>
          <a:p>
            <a:pPr marL="320040" indent="-320040" algn="l" eaLnBrk="1" fontAlgn="auto" hangingPunct="1">
              <a:spcAft>
                <a:spcPts val="0"/>
              </a:spcAft>
              <a:buClr>
                <a:schemeClr val="accent6">
                  <a:lumMod val="75000"/>
                </a:schemeClr>
              </a:buClr>
              <a:buNone/>
              <a:defRPr/>
            </a:pPr>
            <a:r>
              <a:rPr lang="en-US" sz="4000" dirty="0">
                <a:latin typeface="Franklin Gothic Demi" pitchFamily="34" charset="0"/>
              </a:rPr>
              <a:t>Problem #2:  Lack of Participation</a:t>
            </a:r>
            <a:r>
              <a:rPr lang="en-US" dirty="0">
                <a:latin typeface="Franklin Gothic Demi" pitchFamily="34" charset="0"/>
              </a:rPr>
              <a:t> </a:t>
            </a:r>
          </a:p>
        </p:txBody>
      </p:sp>
      <p:sp>
        <p:nvSpPr>
          <p:cNvPr id="34819" name="Rectangle 3"/>
          <p:cNvSpPr>
            <a:spLocks noGrp="1" noChangeArrowheads="1"/>
          </p:cNvSpPr>
          <p:nvPr>
            <p:ph sz="quarter" idx="13"/>
          </p:nvPr>
        </p:nvSpPr>
        <p:spPr>
          <a:xfrm>
            <a:off x="292906" y="1402998"/>
            <a:ext cx="8061386" cy="4527903"/>
          </a:xfrm>
        </p:spPr>
        <p:txBody>
          <a:bodyPr/>
          <a:lstStyle/>
          <a:p>
            <a:pPr marL="609600" indent="-609600" eaLnBrk="1" hangingPunct="1">
              <a:buSzPct val="100000"/>
            </a:pPr>
            <a:r>
              <a:rPr lang="en-US" sz="3200" b="1" dirty="0">
                <a:latin typeface="Franklin Gothic Book" pitchFamily="34" charset="0"/>
              </a:rPr>
              <a:t>Keep meeting focused</a:t>
            </a:r>
          </a:p>
          <a:p>
            <a:pPr marL="609600" indent="-609600" eaLnBrk="1" hangingPunct="1">
              <a:buSzPct val="100000"/>
            </a:pPr>
            <a:r>
              <a:rPr lang="en-US" sz="3200" b="1" dirty="0">
                <a:latin typeface="Franklin Gothic Book" pitchFamily="34" charset="0"/>
              </a:rPr>
              <a:t>Encourage quiet members, control excessive talkers</a:t>
            </a:r>
          </a:p>
          <a:p>
            <a:pPr marL="609600" indent="-609600" eaLnBrk="1" hangingPunct="1">
              <a:buSzPct val="100000"/>
            </a:pPr>
            <a:r>
              <a:rPr lang="en-US" sz="3200" b="1" dirty="0">
                <a:latin typeface="Franklin Gothic Book" pitchFamily="34" charset="0"/>
              </a:rPr>
              <a:t>Make suggestions, allow silence and listen carefully</a:t>
            </a:r>
          </a:p>
          <a:p>
            <a:pPr marL="609600" indent="-609600" eaLnBrk="1" hangingPunct="1">
              <a:buSzPct val="100000"/>
            </a:pPr>
            <a:r>
              <a:rPr lang="en-US" sz="3200" b="1" dirty="0">
                <a:latin typeface="Franklin Gothic Book" pitchFamily="34" charset="0"/>
              </a:rPr>
              <a:t>Pay attention to physical setting</a:t>
            </a:r>
          </a:p>
          <a:p>
            <a:pPr marL="609600" indent="-609600" eaLnBrk="1" hangingPunct="1">
              <a:buSzPct val="100000"/>
            </a:pPr>
            <a:r>
              <a:rPr lang="en-US" sz="3200" b="1" dirty="0">
                <a:latin typeface="Franklin Gothic Book" pitchFamily="34" charset="0"/>
              </a:rPr>
              <a:t>Reinforce participation</a:t>
            </a:r>
          </a:p>
          <a:p>
            <a:pPr marL="609600" indent="-609600" eaLnBrk="1" hangingPunct="1">
              <a:buSzPct val="100000"/>
            </a:pPr>
            <a:r>
              <a:rPr lang="en-US" sz="3200" b="1" dirty="0">
                <a:latin typeface="Franklin Gothic Book" pitchFamily="34" charset="0"/>
              </a:rPr>
              <a:t>Chart group response</a:t>
            </a:r>
          </a:p>
        </p:txBody>
      </p:sp>
      <p:sp>
        <p:nvSpPr>
          <p:cNvPr id="34820" name="Text Box 4"/>
          <p:cNvSpPr txBox="1">
            <a:spLocks noChangeArrowheads="1"/>
          </p:cNvSpPr>
          <p:nvPr/>
        </p:nvSpPr>
        <p:spPr bwMode="auto">
          <a:xfrm>
            <a:off x="5438775" y="5746750"/>
            <a:ext cx="30956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a:spcBef>
                <a:spcPct val="50000"/>
              </a:spcBef>
            </a:pPr>
            <a:r>
              <a:rPr lang="en-US" sz="1600" dirty="0">
                <a:solidFill>
                  <a:schemeClr val="tx2"/>
                </a:solidFill>
                <a:latin typeface="Franklin Gothic Book" pitchFamily="34" charset="0"/>
              </a:rPr>
              <a:t>Source: Human Resources Growth Partners, 2001</a:t>
            </a:r>
          </a:p>
        </p:txBody>
      </p:sp>
      <p:pic>
        <p:nvPicPr>
          <p:cNvPr id="6147" name="Picture 3" descr="C:\Users\Chris\AppData\Local\Microsoft\Windows\Temporary Internet Files\Content.IE5\PF0X40CW\MC900289953[1].wmf"/>
          <p:cNvPicPr>
            <a:picLocks noChangeAspect="1" noChangeArrowheads="1"/>
          </p:cNvPicPr>
          <p:nvPr/>
        </p:nvPicPr>
        <p:blipFill>
          <a:blip r:embed="rId3" cstate="print"/>
          <a:srcRect/>
          <a:stretch>
            <a:fillRect/>
          </a:stretch>
        </p:blipFill>
        <p:spPr bwMode="auto">
          <a:xfrm>
            <a:off x="6778420" y="3713585"/>
            <a:ext cx="2234952" cy="1741417"/>
          </a:xfrm>
          <a:prstGeom prst="rect">
            <a:avLst/>
          </a:prstGeom>
          <a:noFill/>
        </p:spPr>
      </p:pic>
    </p:spTree>
    <p:extLst>
      <p:ext uri="{BB962C8B-B14F-4D97-AF65-F5344CB8AC3E}">
        <p14:creationId xmlns:p14="http://schemas.microsoft.com/office/powerpoint/2010/main" val="84957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rrowheads="1"/>
          </p:cNvSpPr>
          <p:nvPr>
            <p:ph type="title"/>
          </p:nvPr>
        </p:nvSpPr>
        <p:spPr>
          <a:xfrm>
            <a:off x="1148862" y="503238"/>
            <a:ext cx="7282351" cy="762000"/>
          </a:xfrm>
        </p:spPr>
        <p:txBody>
          <a:bodyPr>
            <a:normAutofit fontScale="90000"/>
          </a:bodyPr>
          <a:lstStyle/>
          <a:p>
            <a:pPr marL="320040" indent="-320040" algn="l" eaLnBrk="1" fontAlgn="auto" hangingPunct="1">
              <a:spcAft>
                <a:spcPts val="0"/>
              </a:spcAft>
              <a:buClr>
                <a:schemeClr val="accent6">
                  <a:lumMod val="75000"/>
                </a:schemeClr>
              </a:buClr>
              <a:buNone/>
              <a:defRPr/>
            </a:pPr>
            <a:r>
              <a:rPr lang="en-US" dirty="0">
                <a:latin typeface="Franklin Gothic Demi" pitchFamily="34" charset="0"/>
              </a:rPr>
              <a:t>Concluding the Meeting </a:t>
            </a:r>
          </a:p>
        </p:txBody>
      </p:sp>
      <p:sp>
        <p:nvSpPr>
          <p:cNvPr id="35843" name="Rectangle 3"/>
          <p:cNvSpPr>
            <a:spLocks noGrp="1" noChangeArrowheads="1"/>
          </p:cNvSpPr>
          <p:nvPr>
            <p:ph sz="quarter" idx="13"/>
          </p:nvPr>
        </p:nvSpPr>
        <p:spPr>
          <a:xfrm>
            <a:off x="965199" y="1663611"/>
            <a:ext cx="7228321" cy="3684244"/>
          </a:xfrm>
        </p:spPr>
        <p:txBody>
          <a:bodyPr/>
          <a:lstStyle/>
          <a:p>
            <a:pPr marL="609600" indent="-609600" eaLnBrk="1" hangingPunct="1">
              <a:buSzPct val="100000"/>
            </a:pPr>
            <a:r>
              <a:rPr lang="en-US" sz="3200" b="1" dirty="0">
                <a:latin typeface="Franklin Gothic Book" pitchFamily="34" charset="0"/>
              </a:rPr>
              <a:t>Review progress and decisions</a:t>
            </a:r>
          </a:p>
          <a:p>
            <a:pPr marL="609600" indent="-609600" eaLnBrk="1" hangingPunct="1">
              <a:buSzPct val="100000"/>
            </a:pPr>
            <a:r>
              <a:rPr lang="en-US" sz="3200" b="1" dirty="0">
                <a:latin typeface="Franklin Gothic Book" pitchFamily="34" charset="0"/>
              </a:rPr>
              <a:t>Review assignments, due dates, and checkpoints</a:t>
            </a:r>
          </a:p>
          <a:p>
            <a:pPr marL="609600" indent="-609600" eaLnBrk="1" hangingPunct="1">
              <a:buSzPct val="100000"/>
            </a:pPr>
            <a:r>
              <a:rPr lang="en-US" sz="3200" b="1" dirty="0">
                <a:latin typeface="Franklin Gothic Book" pitchFamily="34" charset="0"/>
              </a:rPr>
              <a:t>Develop items for next agenda</a:t>
            </a:r>
          </a:p>
          <a:p>
            <a:pPr marL="609600" indent="-609600" eaLnBrk="1" hangingPunct="1">
              <a:buSzPct val="100000"/>
            </a:pPr>
            <a:r>
              <a:rPr lang="en-US" sz="3200" b="1" dirty="0">
                <a:latin typeface="Franklin Gothic Book" pitchFamily="34" charset="0"/>
              </a:rPr>
              <a:t>Thank participants</a:t>
            </a:r>
          </a:p>
        </p:txBody>
      </p:sp>
      <p:sp>
        <p:nvSpPr>
          <p:cNvPr id="35844" name="Text Box 4"/>
          <p:cNvSpPr txBox="1">
            <a:spLocks noChangeArrowheads="1"/>
          </p:cNvSpPr>
          <p:nvPr/>
        </p:nvSpPr>
        <p:spPr bwMode="auto">
          <a:xfrm>
            <a:off x="5006975" y="5746750"/>
            <a:ext cx="35274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a:spcBef>
                <a:spcPct val="50000"/>
              </a:spcBef>
            </a:pPr>
            <a:r>
              <a:rPr lang="en-US" sz="1600" dirty="0">
                <a:solidFill>
                  <a:schemeClr val="tx2"/>
                </a:solidFill>
                <a:latin typeface="Tahoma" pitchFamily="34" charset="0"/>
              </a:rPr>
              <a:t>Source: Human Resources Growth Partners, 2001</a:t>
            </a:r>
          </a:p>
        </p:txBody>
      </p:sp>
    </p:spTree>
    <p:extLst>
      <p:ext uri="{BB962C8B-B14F-4D97-AF65-F5344CB8AC3E}">
        <p14:creationId xmlns:p14="http://schemas.microsoft.com/office/powerpoint/2010/main" val="2603190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331" y="536179"/>
            <a:ext cx="6511925" cy="1143000"/>
          </a:xfrm>
        </p:spPr>
        <p:txBody>
          <a:bodyPr>
            <a:normAutofit/>
          </a:bodyPr>
          <a:lstStyle/>
          <a:p>
            <a:pPr marL="0" indent="0" algn="l">
              <a:buNone/>
            </a:pPr>
            <a:r>
              <a:rPr lang="en-US" b="1" dirty="0">
                <a:latin typeface="Franklin Gothic Book" panose="020B0503020102020204" pitchFamily="34" charset="0"/>
              </a:rPr>
              <a:t>Tips from Others…</a:t>
            </a:r>
          </a:p>
        </p:txBody>
      </p:sp>
      <p:sp>
        <p:nvSpPr>
          <p:cNvPr id="3" name="Content Placeholder 2"/>
          <p:cNvSpPr>
            <a:spLocks noGrp="1"/>
          </p:cNvSpPr>
          <p:nvPr>
            <p:ph sz="quarter" idx="13"/>
          </p:nvPr>
        </p:nvSpPr>
        <p:spPr>
          <a:xfrm>
            <a:off x="634483" y="2071397"/>
            <a:ext cx="7763068" cy="4105468"/>
          </a:xfrm>
        </p:spPr>
        <p:txBody>
          <a:bodyPr/>
          <a:lstStyle/>
          <a:p>
            <a:pPr marL="339725" indent="-293688"/>
            <a:r>
              <a:rPr lang="en-US" sz="2800" dirty="0"/>
              <a:t>Copyright laws</a:t>
            </a:r>
          </a:p>
          <a:p>
            <a:pPr marL="339725" indent="-293688">
              <a:tabLst>
                <a:tab pos="339725" algn="l"/>
              </a:tabLst>
            </a:pPr>
            <a:r>
              <a:rPr lang="en-US" sz="2800" dirty="0"/>
              <a:t>Balancing the club’s legacy and change</a:t>
            </a:r>
          </a:p>
          <a:p>
            <a:pPr marL="339725" indent="-293688"/>
            <a:r>
              <a:rPr lang="en-US" sz="2800" dirty="0"/>
              <a:t>Select Committee Chairs ASAP</a:t>
            </a:r>
          </a:p>
          <a:p>
            <a:pPr marL="339725" indent="-293688"/>
            <a:r>
              <a:rPr lang="en-US" sz="2800" dirty="0"/>
              <a:t>Offer Officer &amp; Committee Chair training</a:t>
            </a:r>
          </a:p>
          <a:p>
            <a:pPr marL="339725" indent="-293688"/>
            <a:r>
              <a:rPr lang="en-US" sz="2800" dirty="0"/>
              <a:t>Use materials from Altrusa</a:t>
            </a:r>
          </a:p>
          <a:p>
            <a:pPr marL="339725" indent="-293688"/>
            <a:r>
              <a:rPr lang="en-US" sz="2800" dirty="0"/>
              <a:t>Create and customize a strategic plan with your Board &amp; Committee Chairs</a:t>
            </a:r>
          </a:p>
          <a:p>
            <a:pPr marL="339725" indent="-293688"/>
            <a:r>
              <a:rPr lang="en-US" sz="2800" dirty="0"/>
              <a:t>Agendas &amp; Parking lots</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6155" y="302913"/>
            <a:ext cx="2273489" cy="1695875"/>
          </a:xfrm>
          <a:prstGeom prst="rect">
            <a:avLst/>
          </a:prstGeom>
        </p:spPr>
      </p:pic>
    </p:spTree>
    <p:extLst>
      <p:ext uri="{BB962C8B-B14F-4D97-AF65-F5344CB8AC3E}">
        <p14:creationId xmlns:p14="http://schemas.microsoft.com/office/powerpoint/2010/main" val="1666516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511" y="546926"/>
            <a:ext cx="7266214" cy="1205674"/>
          </a:xfrm>
        </p:spPr>
        <p:txBody>
          <a:bodyPr/>
          <a:lstStyle/>
          <a:p>
            <a:pPr algn="l">
              <a:buNone/>
            </a:pPr>
            <a:r>
              <a:rPr lang="en-US" dirty="0">
                <a:latin typeface="Franklin Gothic Demi" pitchFamily="34" charset="0"/>
              </a:rPr>
              <a:t>Contact Information:</a:t>
            </a:r>
          </a:p>
        </p:txBody>
      </p:sp>
      <p:sp>
        <p:nvSpPr>
          <p:cNvPr id="3" name="Content Placeholder 2"/>
          <p:cNvSpPr>
            <a:spLocks noGrp="1"/>
          </p:cNvSpPr>
          <p:nvPr>
            <p:ph sz="quarter" idx="13"/>
          </p:nvPr>
        </p:nvSpPr>
        <p:spPr>
          <a:xfrm>
            <a:off x="774700" y="2286000"/>
            <a:ext cx="7317013" cy="3655787"/>
          </a:xfrm>
        </p:spPr>
        <p:txBody>
          <a:bodyPr/>
          <a:lstStyle/>
          <a:p>
            <a:pPr>
              <a:buSzPct val="100000"/>
            </a:pPr>
            <a:r>
              <a:rPr lang="en-US" sz="2800" b="1" dirty="0">
                <a:latin typeface="Franklin Gothic Book" pitchFamily="34" charset="0"/>
              </a:rPr>
              <a:t>Linda Ring, District One Governor  </a:t>
            </a:r>
            <a:r>
              <a:rPr lang="en-US" sz="2800" u="sng" dirty="0">
                <a:solidFill>
                  <a:srgbClr val="3333CC"/>
                </a:solidFill>
                <a:latin typeface="Franklin Gothic Book" pitchFamily="34" charset="0"/>
              </a:rPr>
              <a:t>Linda.Ring.Altrusa@gmail.com</a:t>
            </a:r>
          </a:p>
          <a:p>
            <a:pPr lvl="0">
              <a:buClr>
                <a:srgbClr val="FF0000"/>
              </a:buClr>
              <a:buSzPct val="100000"/>
            </a:pPr>
            <a:r>
              <a:rPr lang="en-US" sz="2800" b="1" dirty="0">
                <a:solidFill>
                  <a:srgbClr val="0042C7"/>
                </a:solidFill>
                <a:latin typeface="Franklin Gothic Book" pitchFamily="34" charset="0"/>
              </a:rPr>
              <a:t>Pam Lemieux, District One Governor- Elect</a:t>
            </a:r>
            <a:r>
              <a:rPr lang="en-US" sz="2800" dirty="0">
                <a:solidFill>
                  <a:srgbClr val="0042C7"/>
                </a:solidFill>
                <a:latin typeface="Franklin Gothic Book" pitchFamily="34" charset="0"/>
              </a:rPr>
              <a:t>  </a:t>
            </a:r>
            <a:r>
              <a:rPr lang="en-US" sz="2800" dirty="0">
                <a:solidFill>
                  <a:srgbClr val="3333CC"/>
                </a:solidFill>
                <a:latin typeface="Franklin Gothic Book" pitchFamily="34" charset="0"/>
              </a:rPr>
              <a:t>  </a:t>
            </a:r>
            <a:r>
              <a:rPr lang="en-US" sz="2800" u="sng" dirty="0">
                <a:solidFill>
                  <a:srgbClr val="3333CC"/>
                </a:solidFill>
                <a:latin typeface="Franklin Gothic Book" pitchFamily="34" charset="0"/>
              </a:rPr>
              <a:t>Pamela.Lemieux@myfairpoint.net</a:t>
            </a:r>
          </a:p>
          <a:p>
            <a:pPr>
              <a:buSzPct val="100000"/>
            </a:pPr>
            <a:r>
              <a:rPr lang="en-US" sz="2800" b="1" dirty="0">
                <a:latin typeface="Franklin Gothic Book" pitchFamily="34" charset="0"/>
              </a:rPr>
              <a:t>Elsie Mathews, District One Leadership Chair  </a:t>
            </a:r>
            <a:r>
              <a:rPr lang="en-US" sz="2800" u="sng" dirty="0">
                <a:solidFill>
                  <a:srgbClr val="0000FF"/>
                </a:solidFill>
                <a:latin typeface="Franklin Gothic Book" pitchFamily="34" charset="0"/>
              </a:rPr>
              <a:t>Elsie.altrusacentralct@gmail.com</a:t>
            </a:r>
          </a:p>
          <a:p>
            <a:endParaRPr lang="en-US" sz="2800" dirty="0">
              <a:latin typeface="Franklin Gothic Book" pitchFamily="34" charset="0"/>
            </a:endParaRPr>
          </a:p>
        </p:txBody>
      </p:sp>
    </p:spTree>
    <p:extLst>
      <p:ext uri="{BB962C8B-B14F-4D97-AF65-F5344CB8AC3E}">
        <p14:creationId xmlns:p14="http://schemas.microsoft.com/office/powerpoint/2010/main" val="1525222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6"/>
          <p:cNvSpPr txBox="1">
            <a:spLocks noChangeArrowheads="1"/>
          </p:cNvSpPr>
          <p:nvPr/>
        </p:nvSpPr>
        <p:spPr bwMode="auto">
          <a:xfrm>
            <a:off x="5832876" y="1289204"/>
            <a:ext cx="2964648" cy="5170646"/>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spcBef>
                <a:spcPct val="50000"/>
              </a:spcBef>
            </a:pPr>
            <a:r>
              <a:rPr lang="en-US" sz="2400" b="1" u="sng" dirty="0">
                <a:solidFill>
                  <a:srgbClr val="0000FF"/>
                </a:solidFill>
                <a:latin typeface="Franklin Gothic Book" pitchFamily="34" charset="0"/>
              </a:rPr>
              <a:t>District One</a:t>
            </a:r>
          </a:p>
          <a:p>
            <a:pPr algn="ctr" eaLnBrk="1" hangingPunct="1"/>
            <a:r>
              <a:rPr lang="en-US" b="1" dirty="0">
                <a:solidFill>
                  <a:srgbClr val="0000FF"/>
                </a:solidFill>
                <a:latin typeface="Franklin Gothic Book" pitchFamily="34" charset="0"/>
              </a:rPr>
              <a:t>Bangor</a:t>
            </a:r>
          </a:p>
          <a:p>
            <a:pPr algn="ctr" eaLnBrk="1" hangingPunct="1"/>
            <a:r>
              <a:rPr lang="en-US" b="1" dirty="0">
                <a:solidFill>
                  <a:srgbClr val="0000FF"/>
                </a:solidFill>
                <a:latin typeface="Franklin Gothic Book" pitchFamily="34" charset="0"/>
              </a:rPr>
              <a:t>Bermuda</a:t>
            </a:r>
          </a:p>
          <a:p>
            <a:pPr algn="ctr" eaLnBrk="1" hangingPunct="1"/>
            <a:r>
              <a:rPr lang="en-US" b="1" dirty="0">
                <a:solidFill>
                  <a:srgbClr val="0000FF"/>
                </a:solidFill>
                <a:latin typeface="Franklin Gothic Book" pitchFamily="34" charset="0"/>
              </a:rPr>
              <a:t>Carroll County</a:t>
            </a:r>
          </a:p>
          <a:p>
            <a:pPr algn="ctr" eaLnBrk="1" hangingPunct="1"/>
            <a:r>
              <a:rPr lang="en-US" b="1" dirty="0">
                <a:solidFill>
                  <a:srgbClr val="0000FF"/>
                </a:solidFill>
                <a:latin typeface="Franklin Gothic Book" pitchFamily="34" charset="0"/>
              </a:rPr>
              <a:t> Central CT,</a:t>
            </a:r>
          </a:p>
          <a:p>
            <a:pPr algn="ctr" eaLnBrk="1" hangingPunct="1"/>
            <a:r>
              <a:rPr lang="en-US" b="1" dirty="0">
                <a:solidFill>
                  <a:srgbClr val="0000FF"/>
                </a:solidFill>
                <a:latin typeface="Franklin Gothic Book" pitchFamily="34" charset="0"/>
              </a:rPr>
              <a:t>Greater Biddeford-Saco Greater Hartford</a:t>
            </a:r>
          </a:p>
          <a:p>
            <a:pPr algn="ctr" eaLnBrk="1" hangingPunct="1"/>
            <a:r>
              <a:rPr lang="en-US" b="1" dirty="0">
                <a:solidFill>
                  <a:srgbClr val="0000FF"/>
                </a:solidFill>
                <a:latin typeface="Franklin Gothic Book" pitchFamily="34" charset="0"/>
              </a:rPr>
              <a:t>Laconia</a:t>
            </a:r>
          </a:p>
          <a:p>
            <a:pPr algn="ctr" eaLnBrk="1" hangingPunct="1"/>
            <a:r>
              <a:rPr lang="en-US" b="1" dirty="0">
                <a:solidFill>
                  <a:srgbClr val="0000FF"/>
                </a:solidFill>
                <a:latin typeface="Franklin Gothic Book" pitchFamily="34" charset="0"/>
              </a:rPr>
              <a:t>Litchfield County</a:t>
            </a:r>
          </a:p>
          <a:p>
            <a:pPr algn="ctr" eaLnBrk="1" hangingPunct="1"/>
            <a:r>
              <a:rPr lang="en-US" b="1" dirty="0">
                <a:solidFill>
                  <a:srgbClr val="0000FF"/>
                </a:solidFill>
                <a:latin typeface="Franklin Gothic Book" pitchFamily="34" charset="0"/>
              </a:rPr>
              <a:t>Meredith</a:t>
            </a:r>
          </a:p>
          <a:p>
            <a:pPr algn="ctr" eaLnBrk="1" hangingPunct="1"/>
            <a:r>
              <a:rPr lang="en-US" b="1" dirty="0">
                <a:solidFill>
                  <a:srgbClr val="0000FF"/>
                </a:solidFill>
                <a:latin typeface="Franklin Gothic Book" pitchFamily="34" charset="0"/>
              </a:rPr>
              <a:t>Merrimack Valley</a:t>
            </a:r>
          </a:p>
          <a:p>
            <a:pPr algn="ctr" eaLnBrk="1" hangingPunct="1"/>
            <a:r>
              <a:rPr lang="en-US" b="1" dirty="0">
                <a:solidFill>
                  <a:srgbClr val="0000FF"/>
                </a:solidFill>
                <a:latin typeface="Franklin Gothic Book" pitchFamily="34" charset="0"/>
              </a:rPr>
              <a:t>Northeastern CT</a:t>
            </a:r>
          </a:p>
          <a:p>
            <a:pPr algn="ctr" eaLnBrk="1" hangingPunct="1"/>
            <a:r>
              <a:rPr lang="en-US" b="1" dirty="0">
                <a:solidFill>
                  <a:srgbClr val="0000FF"/>
                </a:solidFill>
                <a:latin typeface="Franklin Gothic Book" pitchFamily="34" charset="0"/>
              </a:rPr>
              <a:t>Plymouth County </a:t>
            </a:r>
          </a:p>
          <a:p>
            <a:pPr algn="ctr" eaLnBrk="1" hangingPunct="1"/>
            <a:r>
              <a:rPr lang="en-US" b="1" dirty="0">
                <a:solidFill>
                  <a:srgbClr val="0000FF"/>
                </a:solidFill>
                <a:latin typeface="Franklin Gothic Book" pitchFamily="34" charset="0"/>
              </a:rPr>
              <a:t>Portland</a:t>
            </a:r>
          </a:p>
          <a:p>
            <a:pPr algn="ctr" eaLnBrk="1" hangingPunct="1"/>
            <a:r>
              <a:rPr lang="en-US" b="1" dirty="0">
                <a:solidFill>
                  <a:srgbClr val="0000FF"/>
                </a:solidFill>
                <a:latin typeface="Franklin Gothic Book" pitchFamily="34" charset="0"/>
              </a:rPr>
              <a:t>Quebec</a:t>
            </a:r>
          </a:p>
          <a:p>
            <a:pPr algn="ctr" eaLnBrk="1" hangingPunct="1"/>
            <a:r>
              <a:rPr lang="en-US" b="1" dirty="0">
                <a:solidFill>
                  <a:srgbClr val="0000FF"/>
                </a:solidFill>
                <a:latin typeface="Franklin Gothic Book" pitchFamily="34" charset="0"/>
              </a:rPr>
              <a:t>Quincy</a:t>
            </a:r>
          </a:p>
          <a:p>
            <a:pPr algn="ctr" eaLnBrk="1" hangingPunct="1"/>
            <a:r>
              <a:rPr lang="en-US" b="1" dirty="0">
                <a:solidFill>
                  <a:srgbClr val="0000FF"/>
                </a:solidFill>
                <a:latin typeface="Franklin Gothic Book" pitchFamily="34" charset="0"/>
              </a:rPr>
              <a:t>Sanford-Springvale</a:t>
            </a:r>
          </a:p>
          <a:p>
            <a:pPr algn="ctr" eaLnBrk="1" hangingPunct="1"/>
            <a:r>
              <a:rPr lang="en-US" b="1" dirty="0">
                <a:solidFill>
                  <a:srgbClr val="0000FF"/>
                </a:solidFill>
                <a:latin typeface="Franklin Gothic Book" pitchFamily="34" charset="0"/>
              </a:rPr>
              <a:t>Seacoast</a:t>
            </a:r>
          </a:p>
        </p:txBody>
      </p:sp>
      <p:sp>
        <p:nvSpPr>
          <p:cNvPr id="6155" name="WordArt 14"/>
          <p:cNvSpPr>
            <a:spLocks noChangeArrowheads="1" noChangeShapeType="1" noTextEdit="1"/>
          </p:cNvSpPr>
          <p:nvPr/>
        </p:nvSpPr>
        <p:spPr bwMode="auto">
          <a:xfrm>
            <a:off x="1208559" y="383058"/>
            <a:ext cx="7042865" cy="651105"/>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effectLst>
                  <a:outerShdw dist="35921" dir="2700000" sy="50000" kx="2115830" algn="bl" rotWithShape="0">
                    <a:srgbClr val="C0C0C0">
                      <a:alpha val="79999"/>
                    </a:srgbClr>
                  </a:outerShdw>
                </a:effectLst>
                <a:latin typeface="Franklin Gothic Demi" pitchFamily="34" charset="0"/>
              </a:rPr>
              <a:t>District One Altrusa Clubs</a:t>
            </a:r>
          </a:p>
        </p:txBody>
      </p:sp>
      <p:pic>
        <p:nvPicPr>
          <p:cNvPr id="4" name="Picture 3">
            <a:extLst>
              <a:ext uri="{FF2B5EF4-FFF2-40B4-BE49-F238E27FC236}">
                <a16:creationId xmlns:a16="http://schemas.microsoft.com/office/drawing/2014/main" id="{7BF018FF-739F-4330-92BD-ECAC310F83D2}"/>
              </a:ext>
            </a:extLst>
          </p:cNvPr>
          <p:cNvPicPr>
            <a:picLocks noChangeAspect="1"/>
          </p:cNvPicPr>
          <p:nvPr/>
        </p:nvPicPr>
        <p:blipFill>
          <a:blip r:embed="rId3"/>
          <a:stretch>
            <a:fillRect/>
          </a:stretch>
        </p:blipFill>
        <p:spPr>
          <a:xfrm>
            <a:off x="512934" y="1543204"/>
            <a:ext cx="3659742" cy="3758919"/>
          </a:xfrm>
          <a:prstGeom prst="rect">
            <a:avLst/>
          </a:prstGeom>
        </p:spPr>
      </p:pic>
      <p:sp>
        <p:nvSpPr>
          <p:cNvPr id="7" name="Text Box 6"/>
          <p:cNvSpPr txBox="1">
            <a:spLocks noChangeArrowheads="1"/>
          </p:cNvSpPr>
          <p:nvPr/>
        </p:nvSpPr>
        <p:spPr bwMode="auto">
          <a:xfrm>
            <a:off x="3001980" y="5175887"/>
            <a:ext cx="2341391" cy="1431161"/>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spcBef>
                <a:spcPts val="600"/>
              </a:spcBef>
            </a:pPr>
            <a:endParaRPr lang="en-US" b="1" dirty="0">
              <a:solidFill>
                <a:srgbClr val="0000FF"/>
              </a:solidFill>
              <a:latin typeface="Franklin Gothic Book" pitchFamily="34" charset="0"/>
            </a:endParaRPr>
          </a:p>
          <a:p>
            <a:pPr algn="ctr" eaLnBrk="1" hangingPunct="1">
              <a:spcBef>
                <a:spcPts val="600"/>
              </a:spcBef>
            </a:pPr>
            <a:r>
              <a:rPr lang="en-US" b="1" dirty="0">
                <a:solidFill>
                  <a:srgbClr val="0000FF"/>
                </a:solidFill>
                <a:latin typeface="Franklin Gothic Book" pitchFamily="34" charset="0"/>
              </a:rPr>
              <a:t>17 Clubs</a:t>
            </a:r>
          </a:p>
          <a:p>
            <a:pPr algn="ctr" eaLnBrk="1" hangingPunct="1">
              <a:spcBef>
                <a:spcPts val="600"/>
              </a:spcBef>
            </a:pPr>
            <a:r>
              <a:rPr lang="en-US" b="1" dirty="0">
                <a:solidFill>
                  <a:srgbClr val="0000FF"/>
                </a:solidFill>
                <a:latin typeface="Franklin Gothic Book" pitchFamily="34" charset="0"/>
              </a:rPr>
              <a:t>345 Members</a:t>
            </a:r>
          </a:p>
          <a:p>
            <a:pPr algn="ctr" eaLnBrk="1" hangingPunct="1">
              <a:spcBef>
                <a:spcPts val="600"/>
              </a:spcBef>
            </a:pPr>
            <a:endParaRPr lang="en-US" b="1" dirty="0">
              <a:solidFill>
                <a:srgbClr val="0000FF"/>
              </a:solidFill>
              <a:latin typeface="Franklin Gothic Book" pitchFamily="34" charset="0"/>
            </a:endParaRPr>
          </a:p>
        </p:txBody>
      </p:sp>
      <p:pic>
        <p:nvPicPr>
          <p:cNvPr id="6" name="Picture 5">
            <a:extLst>
              <a:ext uri="{FF2B5EF4-FFF2-40B4-BE49-F238E27FC236}">
                <a16:creationId xmlns:a16="http://schemas.microsoft.com/office/drawing/2014/main" id="{FC84A5CF-0022-4ECB-9C97-52BD9BA4BD3F}"/>
              </a:ext>
            </a:extLst>
          </p:cNvPr>
          <p:cNvPicPr>
            <a:picLocks noChangeAspect="1"/>
          </p:cNvPicPr>
          <p:nvPr/>
        </p:nvPicPr>
        <p:blipFill>
          <a:blip r:embed="rId4"/>
          <a:stretch>
            <a:fillRect/>
          </a:stretch>
        </p:blipFill>
        <p:spPr>
          <a:xfrm>
            <a:off x="512934" y="5302123"/>
            <a:ext cx="2543175" cy="1304925"/>
          </a:xfrm>
          <a:prstGeom prst="rect">
            <a:avLst/>
          </a:prstGeom>
        </p:spPr>
      </p:pic>
    </p:spTree>
    <p:extLst>
      <p:ext uri="{BB962C8B-B14F-4D97-AF65-F5344CB8AC3E}">
        <p14:creationId xmlns:p14="http://schemas.microsoft.com/office/powerpoint/2010/main" val="2705042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7748" y="5305744"/>
            <a:ext cx="7388992" cy="646232"/>
          </a:xfrm>
          <a:prstGeom prst="rect">
            <a:avLst/>
          </a:prstGeom>
        </p:spPr>
      </p:pic>
      <p:pic>
        <p:nvPicPr>
          <p:cNvPr id="3" name="Picture 2" descr="QUESTIONS FOR DISCUSSION"/>
          <p:cNvPicPr>
            <a:picLocks noChangeAspect="1"/>
          </p:cNvPicPr>
          <p:nvPr/>
        </p:nvPicPr>
        <p:blipFill rotWithShape="1">
          <a:blip r:embed="rId4">
            <a:extLst>
              <a:ext uri="{28A0092B-C50C-407E-A947-70E740481C1C}">
                <a14:useLocalDpi xmlns:a14="http://schemas.microsoft.com/office/drawing/2010/main" val="0"/>
              </a:ext>
            </a:extLst>
          </a:blip>
          <a:srcRect t="14517" b="13172"/>
          <a:stretch/>
        </p:blipFill>
        <p:spPr>
          <a:xfrm>
            <a:off x="1818861" y="1351721"/>
            <a:ext cx="4929809" cy="3564836"/>
          </a:xfrm>
          <a:prstGeom prst="rect">
            <a:avLst/>
          </a:prstGeom>
        </p:spPr>
      </p:pic>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ris\AppData\Local\Microsoft\Windows\Temporary Internet Files\Content.IE5\R18LH4AI\MC900105218[1].wmf"/>
          <p:cNvPicPr>
            <a:picLocks noChangeAspect="1" noChangeArrowheads="1"/>
          </p:cNvPicPr>
          <p:nvPr/>
        </p:nvPicPr>
        <p:blipFill>
          <a:blip r:embed="rId3" cstate="print"/>
          <a:srcRect/>
          <a:stretch>
            <a:fillRect/>
          </a:stretch>
        </p:blipFill>
        <p:spPr bwMode="auto">
          <a:xfrm>
            <a:off x="1312107" y="165167"/>
            <a:ext cx="6280999" cy="6284768"/>
          </a:xfrm>
          <a:prstGeom prst="rect">
            <a:avLst/>
          </a:prstGeom>
          <a:noFill/>
        </p:spPr>
      </p:pic>
    </p:spTree>
    <p:extLst>
      <p:ext uri="{BB962C8B-B14F-4D97-AF65-F5344CB8AC3E}">
        <p14:creationId xmlns:p14="http://schemas.microsoft.com/office/powerpoint/2010/main" val="359412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36AC5-E1C0-4CF7-A892-76626D2EA862}"/>
              </a:ext>
            </a:extLst>
          </p:cNvPr>
          <p:cNvSpPr>
            <a:spLocks noGrp="1"/>
          </p:cNvSpPr>
          <p:nvPr>
            <p:ph type="title"/>
          </p:nvPr>
        </p:nvSpPr>
        <p:spPr>
          <a:xfrm>
            <a:off x="783770" y="548642"/>
            <a:ext cx="7979229" cy="665308"/>
          </a:xfrm>
        </p:spPr>
        <p:txBody>
          <a:bodyPr>
            <a:normAutofit fontScale="90000"/>
          </a:bodyPr>
          <a:lstStyle/>
          <a:p>
            <a:r>
              <a:rPr lang="en-US" sz="4400" dirty="0">
                <a:latin typeface="Franklin Gothic Demi" panose="020B0703020102020204" pitchFamily="34" charset="0"/>
              </a:rPr>
              <a:t>District One Officers 2019-2020</a:t>
            </a:r>
          </a:p>
        </p:txBody>
      </p:sp>
      <p:pic>
        <p:nvPicPr>
          <p:cNvPr id="3" name="Picture 2">
            <a:extLst>
              <a:ext uri="{FF2B5EF4-FFF2-40B4-BE49-F238E27FC236}">
                <a16:creationId xmlns:a16="http://schemas.microsoft.com/office/drawing/2014/main" id="{B0C67176-7B49-427D-94A6-FC8774BE0894}"/>
              </a:ext>
            </a:extLst>
          </p:cNvPr>
          <p:cNvPicPr>
            <a:picLocks noChangeAspect="1"/>
          </p:cNvPicPr>
          <p:nvPr/>
        </p:nvPicPr>
        <p:blipFill>
          <a:blip r:embed="rId3"/>
          <a:stretch>
            <a:fillRect/>
          </a:stretch>
        </p:blipFill>
        <p:spPr>
          <a:xfrm>
            <a:off x="5337110" y="4086808"/>
            <a:ext cx="3585118" cy="2371518"/>
          </a:xfrm>
          <a:prstGeom prst="rect">
            <a:avLst/>
          </a:prstGeom>
        </p:spPr>
      </p:pic>
      <p:sp>
        <p:nvSpPr>
          <p:cNvPr id="6" name="TextBox 5">
            <a:extLst>
              <a:ext uri="{FF2B5EF4-FFF2-40B4-BE49-F238E27FC236}">
                <a16:creationId xmlns:a16="http://schemas.microsoft.com/office/drawing/2014/main" id="{B15B0EA9-0D72-4CD5-ACEE-3E7CD50D62C7}"/>
              </a:ext>
            </a:extLst>
          </p:cNvPr>
          <p:cNvSpPr txBox="1"/>
          <p:nvPr/>
        </p:nvSpPr>
        <p:spPr>
          <a:xfrm>
            <a:off x="221772" y="1520784"/>
            <a:ext cx="4822370" cy="4370427"/>
          </a:xfrm>
          <a:prstGeom prst="rect">
            <a:avLst/>
          </a:prstGeom>
          <a:solidFill>
            <a:schemeClr val="accent2">
              <a:lumMod val="60000"/>
              <a:lumOff val="40000"/>
            </a:schemeClr>
          </a:solidFill>
        </p:spPr>
        <p:txBody>
          <a:bodyPr wrap="square" rtlCol="0" anchor="ctr">
            <a:spAutoFit/>
          </a:bodyPr>
          <a:lstStyle/>
          <a:p>
            <a:pPr algn="just"/>
            <a:r>
              <a:rPr lang="en-US" sz="2000" b="1" dirty="0">
                <a:latin typeface="Franklin Gothic Book" panose="020B0503020102020204" pitchFamily="34" charset="0"/>
              </a:rPr>
              <a:t>Linda Ring        Governor</a:t>
            </a:r>
          </a:p>
          <a:p>
            <a:pPr algn="just"/>
            <a:endParaRPr lang="en-US" sz="2000" b="1" dirty="0">
              <a:latin typeface="Franklin Gothic Book" panose="020B0503020102020204" pitchFamily="34" charset="0"/>
            </a:endParaRPr>
          </a:p>
          <a:p>
            <a:pPr algn="just"/>
            <a:r>
              <a:rPr lang="en-US" sz="2000" b="1" dirty="0">
                <a:latin typeface="Franklin Gothic Book" panose="020B0503020102020204" pitchFamily="34" charset="0"/>
              </a:rPr>
              <a:t>Anne Rash        Immediate Past Governor</a:t>
            </a:r>
          </a:p>
          <a:p>
            <a:pPr algn="just"/>
            <a:endParaRPr lang="en-US" sz="2000" b="1" dirty="0">
              <a:latin typeface="Franklin Gothic Book" panose="020B0503020102020204" pitchFamily="34" charset="0"/>
            </a:endParaRPr>
          </a:p>
          <a:p>
            <a:pPr algn="just"/>
            <a:r>
              <a:rPr lang="en-US" sz="2000" b="1" dirty="0">
                <a:latin typeface="Franklin Gothic Book" panose="020B0503020102020204" pitchFamily="34" charset="0"/>
              </a:rPr>
              <a:t>Pam Lemieux   Governor-Elect</a:t>
            </a:r>
          </a:p>
          <a:p>
            <a:pPr algn="just"/>
            <a:endParaRPr lang="en-US" sz="2000" b="1" dirty="0">
              <a:latin typeface="Franklin Gothic Book" panose="020B0503020102020204" pitchFamily="34" charset="0"/>
            </a:endParaRPr>
          </a:p>
          <a:p>
            <a:pPr algn="just"/>
            <a:r>
              <a:rPr lang="en-US" sz="2000" b="1" dirty="0">
                <a:latin typeface="Franklin Gothic Book" panose="020B0503020102020204" pitchFamily="34" charset="0"/>
              </a:rPr>
              <a:t>Rita Cote          1</a:t>
            </a:r>
            <a:r>
              <a:rPr lang="en-US" sz="2000" b="1" baseline="30000" dirty="0">
                <a:latin typeface="Franklin Gothic Book" panose="020B0503020102020204" pitchFamily="34" charset="0"/>
              </a:rPr>
              <a:t>st</a:t>
            </a:r>
            <a:r>
              <a:rPr lang="en-US" sz="2000" b="1" dirty="0">
                <a:latin typeface="Franklin Gothic Book" panose="020B0503020102020204" pitchFamily="34" charset="0"/>
              </a:rPr>
              <a:t> Vice Governor</a:t>
            </a:r>
          </a:p>
          <a:p>
            <a:pPr algn="just"/>
            <a:endParaRPr lang="en-US" sz="2000" b="1" dirty="0">
              <a:latin typeface="Franklin Gothic Book" panose="020B0503020102020204" pitchFamily="34" charset="0"/>
            </a:endParaRPr>
          </a:p>
          <a:p>
            <a:pPr algn="just"/>
            <a:r>
              <a:rPr lang="en-US" sz="2000" b="1" dirty="0">
                <a:latin typeface="Franklin Gothic Book" panose="020B0503020102020204" pitchFamily="34" charset="0"/>
              </a:rPr>
              <a:t>Violet Sims       2</a:t>
            </a:r>
            <a:r>
              <a:rPr lang="en-US" sz="2000" b="1" baseline="30000" dirty="0">
                <a:latin typeface="Franklin Gothic Book" panose="020B0503020102020204" pitchFamily="34" charset="0"/>
              </a:rPr>
              <a:t>nd</a:t>
            </a:r>
            <a:r>
              <a:rPr lang="en-US" sz="2000" b="1" dirty="0">
                <a:latin typeface="Franklin Gothic Book" panose="020B0503020102020204" pitchFamily="34" charset="0"/>
              </a:rPr>
              <a:t> Vice Governor</a:t>
            </a:r>
          </a:p>
          <a:p>
            <a:pPr algn="just"/>
            <a:endParaRPr lang="en-US" sz="2000" b="1" dirty="0">
              <a:latin typeface="Franklin Gothic Book" panose="020B0503020102020204" pitchFamily="34" charset="0"/>
            </a:endParaRPr>
          </a:p>
          <a:p>
            <a:pPr algn="just"/>
            <a:r>
              <a:rPr lang="en-US" sz="2000" b="1" dirty="0">
                <a:latin typeface="Franklin Gothic Book" panose="020B0503020102020204" pitchFamily="34" charset="0"/>
              </a:rPr>
              <a:t>Pat Jackowski    Secretary</a:t>
            </a:r>
          </a:p>
          <a:p>
            <a:pPr algn="just"/>
            <a:endParaRPr lang="en-US" sz="2000" b="1" dirty="0">
              <a:latin typeface="Franklin Gothic Book" panose="020B0503020102020204" pitchFamily="34" charset="0"/>
            </a:endParaRPr>
          </a:p>
          <a:p>
            <a:pPr algn="just"/>
            <a:r>
              <a:rPr lang="en-US" sz="2000" b="1" dirty="0">
                <a:latin typeface="Franklin Gothic Book" panose="020B0503020102020204" pitchFamily="34" charset="0"/>
              </a:rPr>
              <a:t>Hilda Schmidt    Treasurer</a:t>
            </a:r>
          </a:p>
          <a:p>
            <a:pPr algn="just"/>
            <a:endParaRPr lang="en-US" dirty="0">
              <a:latin typeface="Franklin Gothic Book" panose="020B0503020102020204" pitchFamily="34" charset="0"/>
            </a:endParaRPr>
          </a:p>
        </p:txBody>
      </p:sp>
      <p:sp>
        <p:nvSpPr>
          <p:cNvPr id="5" name="TextBox 4">
            <a:extLst>
              <a:ext uri="{FF2B5EF4-FFF2-40B4-BE49-F238E27FC236}">
                <a16:creationId xmlns:a16="http://schemas.microsoft.com/office/drawing/2014/main" id="{57486023-5576-4081-ABF9-46609A085584}"/>
              </a:ext>
            </a:extLst>
          </p:cNvPr>
          <p:cNvSpPr txBox="1"/>
          <p:nvPr/>
        </p:nvSpPr>
        <p:spPr>
          <a:xfrm>
            <a:off x="5044142" y="2004867"/>
            <a:ext cx="3878086" cy="1895329"/>
          </a:xfrm>
          <a:prstGeom prst="rect">
            <a:avLst/>
          </a:prstGeom>
          <a:solidFill>
            <a:schemeClr val="accent2">
              <a:lumMod val="60000"/>
              <a:lumOff val="40000"/>
            </a:schemeClr>
          </a:solidFill>
        </p:spPr>
        <p:txBody>
          <a:bodyPr wrap="square" rtlCol="0">
            <a:spAutoFit/>
          </a:bodyPr>
          <a:lstStyle/>
          <a:p>
            <a:pPr algn="just"/>
            <a:r>
              <a:rPr lang="en-US" sz="2000" b="1" dirty="0">
                <a:latin typeface="Franklin Gothic Book" panose="020B0503020102020204" pitchFamily="34" charset="0"/>
              </a:rPr>
              <a:t>Lucia Shannon       Director</a:t>
            </a:r>
          </a:p>
          <a:p>
            <a:pPr algn="just"/>
            <a:endParaRPr lang="en-US" sz="2000" b="1" dirty="0">
              <a:latin typeface="Franklin Gothic Book" panose="020B0503020102020204" pitchFamily="34" charset="0"/>
            </a:endParaRPr>
          </a:p>
          <a:p>
            <a:pPr algn="just"/>
            <a:r>
              <a:rPr lang="en-US" sz="2000" b="1" dirty="0">
                <a:latin typeface="Franklin Gothic Book" panose="020B0503020102020204" pitchFamily="34" charset="0"/>
              </a:rPr>
              <a:t>Charlene Muscato   Director</a:t>
            </a:r>
          </a:p>
          <a:p>
            <a:pPr algn="just"/>
            <a:endParaRPr lang="en-US" sz="2000" b="1" dirty="0">
              <a:latin typeface="Franklin Gothic Book" panose="020B0503020102020204" pitchFamily="34" charset="0"/>
            </a:endParaRPr>
          </a:p>
          <a:p>
            <a:pPr algn="just"/>
            <a:r>
              <a:rPr lang="en-US" sz="2000" b="1" dirty="0">
                <a:latin typeface="Franklin Gothic Book" panose="020B0503020102020204" pitchFamily="34" charset="0"/>
              </a:rPr>
              <a:t>Ann Marie Snyer     </a:t>
            </a:r>
            <a:r>
              <a:rPr lang="en-US" sz="2000" b="1" dirty="0" err="1">
                <a:latin typeface="Franklin Gothic Book" panose="020B0503020102020204" pitchFamily="34" charset="0"/>
              </a:rPr>
              <a:t>Parlimentarian</a:t>
            </a:r>
            <a:endParaRPr lang="en-US" sz="2000" b="1" dirty="0">
              <a:latin typeface="Franklin Gothic Book" panose="020B0503020102020204" pitchFamily="34" charset="0"/>
            </a:endParaRPr>
          </a:p>
          <a:p>
            <a:pPr algn="just"/>
            <a:endParaRPr lang="en-US" sz="1800" dirty="0">
              <a:latin typeface="Franklin Gothic Book" panose="020B0503020102020204" pitchFamily="34" charset="0"/>
            </a:endParaRPr>
          </a:p>
        </p:txBody>
      </p:sp>
    </p:spTree>
    <p:extLst>
      <p:ext uri="{BB962C8B-B14F-4D97-AF65-F5344CB8AC3E}">
        <p14:creationId xmlns:p14="http://schemas.microsoft.com/office/powerpoint/2010/main" val="408893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AD51-2309-4033-A55B-F255CDB9C622}"/>
              </a:ext>
            </a:extLst>
          </p:cNvPr>
          <p:cNvSpPr>
            <a:spLocks noGrp="1"/>
          </p:cNvSpPr>
          <p:nvPr>
            <p:ph type="title"/>
          </p:nvPr>
        </p:nvSpPr>
        <p:spPr>
          <a:xfrm>
            <a:off x="825500" y="615188"/>
            <a:ext cx="7721600" cy="863455"/>
          </a:xfrm>
        </p:spPr>
        <p:txBody>
          <a:bodyPr>
            <a:normAutofit fontScale="90000"/>
          </a:bodyPr>
          <a:lstStyle/>
          <a:p>
            <a:pPr algn="ctr"/>
            <a:r>
              <a:rPr lang="en-US" sz="4000" b="1" dirty="0">
                <a:latin typeface="Franklin Gothic Demi" panose="020B0703020102020204" pitchFamily="34" charset="0"/>
              </a:rPr>
              <a:t>District One </a:t>
            </a:r>
            <a:br>
              <a:rPr lang="en-US" sz="4000" b="1" dirty="0">
                <a:latin typeface="Franklin Gothic Demi" panose="020B0703020102020204" pitchFamily="34" charset="0"/>
              </a:rPr>
            </a:br>
            <a:r>
              <a:rPr lang="en-US" sz="4000" b="1" dirty="0">
                <a:latin typeface="Franklin Gothic Demi" panose="020B0703020102020204" pitchFamily="34" charset="0"/>
              </a:rPr>
              <a:t>2019-2021 Biennium Theme</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91128" y="1651000"/>
            <a:ext cx="2586956" cy="4549475"/>
          </a:xfrm>
        </p:spPr>
      </p:pic>
      <p:sp>
        <p:nvSpPr>
          <p:cNvPr id="4" name="Content Placeholder 3">
            <a:extLst>
              <a:ext uri="{FF2B5EF4-FFF2-40B4-BE49-F238E27FC236}">
                <a16:creationId xmlns:a16="http://schemas.microsoft.com/office/drawing/2014/main" id="{4F611011-6A73-4B9D-81B2-EC997909B7B8}"/>
              </a:ext>
            </a:extLst>
          </p:cNvPr>
          <p:cNvSpPr>
            <a:spLocks noGrp="1"/>
          </p:cNvSpPr>
          <p:nvPr>
            <p:ph sz="half" idx="2"/>
          </p:nvPr>
        </p:nvSpPr>
        <p:spPr>
          <a:xfrm>
            <a:off x="3479800" y="2694785"/>
            <a:ext cx="5194300" cy="2778915"/>
          </a:xfrm>
        </p:spPr>
        <p:txBody>
          <a:bodyPr>
            <a:normAutofit/>
          </a:bodyPr>
          <a:lstStyle/>
          <a:p>
            <a:pPr marL="0" indent="0" algn="ctr">
              <a:buNone/>
            </a:pPr>
            <a:r>
              <a:rPr lang="en-US" sz="4800" b="1" dirty="0">
                <a:latin typeface="Freehand591 BT" panose="03080402040206030403" pitchFamily="66" charset="0"/>
              </a:rPr>
              <a:t>Lighting the Way… </a:t>
            </a:r>
          </a:p>
          <a:p>
            <a:pPr marL="0" indent="0" algn="ctr">
              <a:buNone/>
            </a:pPr>
            <a:r>
              <a:rPr lang="en-US" sz="4800" b="1" dirty="0">
                <a:latin typeface="Freehand591 BT" panose="03080402040206030403" pitchFamily="66" charset="0"/>
              </a:rPr>
              <a:t>for Leaders in Service!</a:t>
            </a:r>
          </a:p>
        </p:txBody>
      </p:sp>
    </p:spTree>
    <p:extLst>
      <p:ext uri="{BB962C8B-B14F-4D97-AF65-F5344CB8AC3E}">
        <p14:creationId xmlns:p14="http://schemas.microsoft.com/office/powerpoint/2010/main" val="264158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p:cNvSpPr>
            <a:spLocks noGrp="1" noRot="1" noChangeArrowheads="1"/>
          </p:cNvSpPr>
          <p:nvPr>
            <p:ph type="title"/>
          </p:nvPr>
        </p:nvSpPr>
        <p:spPr>
          <a:xfrm>
            <a:off x="681038" y="503238"/>
            <a:ext cx="7781925" cy="762000"/>
          </a:xfrm>
        </p:spPr>
        <p:txBody>
          <a:bodyPr>
            <a:normAutofit fontScale="90000"/>
          </a:bodyPr>
          <a:lstStyle/>
          <a:p>
            <a:pPr marL="320040" indent="-320040" algn="l" eaLnBrk="1" fontAlgn="auto" hangingPunct="1">
              <a:spcAft>
                <a:spcPts val="0"/>
              </a:spcAft>
              <a:buClr>
                <a:schemeClr val="accent6">
                  <a:lumMod val="75000"/>
                </a:schemeClr>
              </a:buClr>
              <a:buNone/>
              <a:defRPr/>
            </a:pPr>
            <a:r>
              <a:rPr lang="en-US" dirty="0">
                <a:latin typeface="Franklin Gothic Demi" pitchFamily="34" charset="0"/>
              </a:rPr>
              <a:t>Now that you are President…</a:t>
            </a:r>
          </a:p>
        </p:txBody>
      </p:sp>
      <p:sp>
        <p:nvSpPr>
          <p:cNvPr id="8195" name="Rectangle 6"/>
          <p:cNvSpPr>
            <a:spLocks noGrp="1" noChangeArrowheads="1"/>
          </p:cNvSpPr>
          <p:nvPr>
            <p:ph sz="quarter" idx="13"/>
          </p:nvPr>
        </p:nvSpPr>
        <p:spPr>
          <a:xfrm>
            <a:off x="577645" y="1976284"/>
            <a:ext cx="7924800" cy="3657600"/>
          </a:xfrm>
        </p:spPr>
        <p:txBody>
          <a:bodyPr/>
          <a:lstStyle/>
          <a:p>
            <a:pPr eaLnBrk="1" hangingPunct="1">
              <a:buSzPct val="100000"/>
            </a:pPr>
            <a:r>
              <a:rPr lang="en-US" sz="3200" dirty="0">
                <a:latin typeface="Franklin Gothic Book" pitchFamily="34" charset="0"/>
              </a:rPr>
              <a:t>What did I get myself into?</a:t>
            </a:r>
          </a:p>
          <a:p>
            <a:pPr lvl="1" eaLnBrk="1" hangingPunct="1">
              <a:buClr>
                <a:schemeClr val="tx2">
                  <a:lumMod val="50000"/>
                  <a:lumOff val="50000"/>
                </a:schemeClr>
              </a:buClr>
              <a:buSzPct val="100000"/>
            </a:pPr>
            <a:r>
              <a:rPr lang="en-US" sz="3200" dirty="0">
                <a:latin typeface="Franklin Gothic Book" pitchFamily="34" charset="0"/>
              </a:rPr>
              <a:t>What’s next?</a:t>
            </a:r>
          </a:p>
          <a:p>
            <a:pPr lvl="1" eaLnBrk="1" hangingPunct="1">
              <a:buClr>
                <a:schemeClr val="tx2">
                  <a:lumMod val="50000"/>
                  <a:lumOff val="50000"/>
                </a:schemeClr>
              </a:buClr>
              <a:buSzPct val="100000"/>
            </a:pPr>
            <a:r>
              <a:rPr lang="en-US" sz="3200" dirty="0">
                <a:latin typeface="Franklin Gothic Book" pitchFamily="34" charset="0"/>
              </a:rPr>
              <a:t>What do I have to do?</a:t>
            </a:r>
          </a:p>
          <a:p>
            <a:pPr lvl="1" eaLnBrk="1" hangingPunct="1">
              <a:buClr>
                <a:schemeClr val="tx2">
                  <a:lumMod val="50000"/>
                  <a:lumOff val="50000"/>
                </a:schemeClr>
              </a:buClr>
              <a:buSzPct val="100000"/>
            </a:pPr>
            <a:r>
              <a:rPr lang="en-US" sz="3200" dirty="0">
                <a:latin typeface="Franklin Gothic Book" pitchFamily="34" charset="0"/>
              </a:rPr>
              <a:t>When?</a:t>
            </a:r>
          </a:p>
          <a:p>
            <a:pPr lvl="1" eaLnBrk="1" hangingPunct="1">
              <a:buClr>
                <a:schemeClr val="tx2">
                  <a:lumMod val="50000"/>
                  <a:lumOff val="50000"/>
                </a:schemeClr>
              </a:buClr>
              <a:buSzPct val="100000"/>
            </a:pPr>
            <a:r>
              <a:rPr lang="en-US" sz="3200" dirty="0">
                <a:latin typeface="Franklin Gothic Book" pitchFamily="34" charset="0"/>
              </a:rPr>
              <a:t>How can I get help?</a:t>
            </a:r>
          </a:p>
        </p:txBody>
      </p:sp>
      <p:pic>
        <p:nvPicPr>
          <p:cNvPr id="2" name="Picture 1"/>
          <p:cNvPicPr>
            <a:picLocks noChangeAspect="1"/>
          </p:cNvPicPr>
          <p:nvPr/>
        </p:nvPicPr>
        <p:blipFill>
          <a:blip r:embed="rId3"/>
          <a:stretch>
            <a:fillRect/>
          </a:stretch>
        </p:blipFill>
        <p:spPr>
          <a:xfrm>
            <a:off x="5723068" y="2855815"/>
            <a:ext cx="2891048" cy="3866425"/>
          </a:xfrm>
          <a:prstGeom prst="rect">
            <a:avLst/>
          </a:prstGeom>
        </p:spPr>
      </p:pic>
    </p:spTree>
    <p:extLst>
      <p:ext uri="{BB962C8B-B14F-4D97-AF65-F5344CB8AC3E}">
        <p14:creationId xmlns:p14="http://schemas.microsoft.com/office/powerpoint/2010/main" val="4278641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a:xfrm>
            <a:off x="457200" y="457200"/>
            <a:ext cx="8458200" cy="1524000"/>
          </a:xfrm>
        </p:spPr>
        <p:txBody>
          <a:bodyPr>
            <a:normAutofit fontScale="90000"/>
          </a:bodyPr>
          <a:lstStyle/>
          <a:p>
            <a:pPr marL="320040" indent="-320040" algn="ctr" eaLnBrk="1" fontAlgn="auto" hangingPunct="1">
              <a:spcAft>
                <a:spcPts val="0"/>
              </a:spcAft>
              <a:buClr>
                <a:schemeClr val="accent6">
                  <a:lumMod val="75000"/>
                </a:schemeClr>
              </a:buClr>
              <a:buNone/>
              <a:defRPr/>
            </a:pPr>
            <a:r>
              <a:rPr lang="en-US" dirty="0">
                <a:latin typeface="Franklin Gothic Demi" pitchFamily="34" charset="0"/>
              </a:rPr>
              <a:t>President’s Checklist </a:t>
            </a:r>
            <a:br>
              <a:rPr lang="en-US" dirty="0">
                <a:latin typeface="Franklin Gothic Demi" pitchFamily="34" charset="0"/>
              </a:rPr>
            </a:br>
            <a:r>
              <a:rPr lang="en-US" dirty="0">
                <a:latin typeface="Franklin Gothic Demi" pitchFamily="34" charset="0"/>
              </a:rPr>
              <a:t>March (or sooner)</a:t>
            </a:r>
          </a:p>
        </p:txBody>
      </p:sp>
      <p:sp>
        <p:nvSpPr>
          <p:cNvPr id="9219" name="Rectangle 3"/>
          <p:cNvSpPr>
            <a:spLocks noGrp="1" noChangeArrowheads="1"/>
          </p:cNvSpPr>
          <p:nvPr>
            <p:ph sz="quarter" idx="13"/>
          </p:nvPr>
        </p:nvSpPr>
        <p:spPr>
          <a:xfrm>
            <a:off x="284162" y="1981200"/>
            <a:ext cx="8804275" cy="4173538"/>
          </a:xfrm>
        </p:spPr>
        <p:txBody>
          <a:bodyPr/>
          <a:lstStyle/>
          <a:p>
            <a:pPr marL="609600" indent="-609600" eaLnBrk="1" hangingPunct="1">
              <a:lnSpc>
                <a:spcPct val="80000"/>
              </a:lnSpc>
              <a:buClr>
                <a:srgbClr val="FF0000"/>
              </a:buClr>
              <a:buSzPct val="100000"/>
              <a:buFontTx/>
              <a:buAutoNum type="arabicPeriod"/>
            </a:pPr>
            <a:r>
              <a:rPr lang="en-US" sz="2800" b="1" dirty="0">
                <a:latin typeface="Franklin Gothic Book" pitchFamily="34" charset="0"/>
              </a:rPr>
              <a:t>Pick your installation committee</a:t>
            </a:r>
            <a:r>
              <a:rPr lang="en-US" sz="2400" b="1" dirty="0">
                <a:latin typeface="Franklin Gothic Book" pitchFamily="34" charset="0"/>
              </a:rPr>
              <a:t>.</a:t>
            </a:r>
          </a:p>
          <a:p>
            <a:pPr marL="609600" indent="-609600" eaLnBrk="1" hangingPunct="1">
              <a:lnSpc>
                <a:spcPct val="80000"/>
              </a:lnSpc>
              <a:buClr>
                <a:srgbClr val="FF0000"/>
              </a:buClr>
              <a:buSzPct val="100000"/>
              <a:buFontTx/>
              <a:buAutoNum type="arabicPeriod"/>
            </a:pPr>
            <a:endParaRPr lang="en-US" sz="1000" b="1" dirty="0">
              <a:latin typeface="Franklin Gothic Book" pitchFamily="34" charset="0"/>
            </a:endParaRPr>
          </a:p>
          <a:p>
            <a:pPr marL="609600" indent="-609600" eaLnBrk="1" hangingPunct="1">
              <a:lnSpc>
                <a:spcPct val="80000"/>
              </a:lnSpc>
              <a:buClr>
                <a:srgbClr val="FF0000"/>
              </a:buClr>
              <a:buSzPct val="100000"/>
              <a:buFontTx/>
              <a:buAutoNum type="arabicPeriod"/>
            </a:pPr>
            <a:r>
              <a:rPr lang="en-US" sz="2800" b="1" dirty="0">
                <a:latin typeface="Franklin Gothic Book" pitchFamily="34" charset="0"/>
              </a:rPr>
              <a:t>Study the </a:t>
            </a:r>
            <a:r>
              <a:rPr lang="en-US" sz="2800" b="1" i="1" dirty="0">
                <a:latin typeface="Franklin Gothic Book" pitchFamily="34" charset="0"/>
              </a:rPr>
              <a:t>Altrusa International Resource Guide, Club Bylaws </a:t>
            </a:r>
            <a:r>
              <a:rPr lang="en-US" sz="2800" b="1" dirty="0">
                <a:latin typeface="Franklin Gothic Book" pitchFamily="34" charset="0"/>
              </a:rPr>
              <a:t>in the </a:t>
            </a:r>
            <a:r>
              <a:rPr lang="en-US" sz="2800" b="1" i="1" dirty="0">
                <a:latin typeface="Franklin Gothic Book" pitchFamily="34" charset="0"/>
              </a:rPr>
              <a:t>International Bylaws </a:t>
            </a:r>
            <a:r>
              <a:rPr lang="en-US" sz="2800" b="1" dirty="0">
                <a:latin typeface="Franklin Gothic Book" pitchFamily="34" charset="0"/>
              </a:rPr>
              <a:t>and your club’s specific ones</a:t>
            </a:r>
            <a:r>
              <a:rPr lang="en-US" sz="2800" b="1" i="1" dirty="0">
                <a:latin typeface="Franklin Gothic Book" pitchFamily="34" charset="0"/>
              </a:rPr>
              <a:t>, </a:t>
            </a:r>
            <a:r>
              <a:rPr lang="en-US" sz="2800" b="1" dirty="0">
                <a:latin typeface="Franklin Gothic Book" pitchFamily="34" charset="0"/>
              </a:rPr>
              <a:t>and other publications</a:t>
            </a:r>
            <a:r>
              <a:rPr lang="en-US" sz="2400" b="1" dirty="0">
                <a:latin typeface="Franklin Gothic Book" pitchFamily="34" charset="0"/>
              </a:rPr>
              <a:t>.</a:t>
            </a:r>
          </a:p>
          <a:p>
            <a:pPr marL="609600" indent="-609600" eaLnBrk="1" hangingPunct="1">
              <a:lnSpc>
                <a:spcPct val="80000"/>
              </a:lnSpc>
              <a:buClr>
                <a:srgbClr val="FF0000"/>
              </a:buClr>
              <a:buSzPct val="100000"/>
              <a:buFontTx/>
              <a:buAutoNum type="arabicPeriod"/>
            </a:pPr>
            <a:endParaRPr lang="en-US" sz="1000" b="1" dirty="0">
              <a:latin typeface="Franklin Gothic Book" pitchFamily="34" charset="0"/>
            </a:endParaRPr>
          </a:p>
          <a:p>
            <a:pPr marL="609600" indent="-609600" eaLnBrk="1" hangingPunct="1">
              <a:lnSpc>
                <a:spcPct val="80000"/>
              </a:lnSpc>
              <a:buClr>
                <a:srgbClr val="FF0000"/>
              </a:buClr>
              <a:buSzPct val="100000"/>
              <a:buFontTx/>
              <a:buAutoNum type="arabicPeriod"/>
            </a:pPr>
            <a:r>
              <a:rPr lang="en-US" sz="2800" b="1" dirty="0">
                <a:latin typeface="Franklin Gothic Book" pitchFamily="34" charset="0"/>
              </a:rPr>
              <a:t>Select and appoint Committee Chairs except the Nominating Committee.</a:t>
            </a:r>
          </a:p>
          <a:p>
            <a:pPr marL="609600" indent="-609600" eaLnBrk="1" hangingPunct="1">
              <a:lnSpc>
                <a:spcPct val="80000"/>
              </a:lnSpc>
              <a:buClr>
                <a:srgbClr val="FF0000"/>
              </a:buClr>
              <a:buSzPct val="100000"/>
              <a:buFontTx/>
              <a:buAutoNum type="arabicPeriod"/>
            </a:pPr>
            <a:endParaRPr lang="en-US" sz="1000" b="1" dirty="0">
              <a:latin typeface="Franklin Gothic Book" pitchFamily="34" charset="0"/>
            </a:endParaRPr>
          </a:p>
          <a:p>
            <a:pPr marL="609600" indent="-609600" eaLnBrk="1" hangingPunct="1">
              <a:lnSpc>
                <a:spcPct val="80000"/>
              </a:lnSpc>
              <a:buClr>
                <a:srgbClr val="FF0000"/>
              </a:buClr>
              <a:buSzPct val="100000"/>
              <a:buFontTx/>
              <a:buAutoNum type="arabicPeriod"/>
            </a:pPr>
            <a:r>
              <a:rPr lang="en-US" sz="2800" b="1" dirty="0">
                <a:latin typeface="Franklin Gothic Book" pitchFamily="34" charset="0"/>
              </a:rPr>
              <a:t>Meet with the club Strategic Planning Committee to evaluate plan and make necessary changes.</a:t>
            </a:r>
          </a:p>
          <a:p>
            <a:pPr marL="609600" indent="-609600" eaLnBrk="1" hangingPunct="1">
              <a:lnSpc>
                <a:spcPct val="80000"/>
              </a:lnSpc>
              <a:buClr>
                <a:srgbClr val="FF0000"/>
              </a:buClr>
              <a:buSzPct val="100000"/>
              <a:buFontTx/>
              <a:buAutoNum type="arabicPeriod"/>
            </a:pPr>
            <a:endParaRPr lang="en-US" sz="1050" b="1" dirty="0">
              <a:latin typeface="Franklin Gothic Book" pitchFamily="34" charset="0"/>
            </a:endParaRPr>
          </a:p>
          <a:p>
            <a:pPr marL="609600" indent="-609600" eaLnBrk="1" hangingPunct="1">
              <a:lnSpc>
                <a:spcPct val="80000"/>
              </a:lnSpc>
              <a:buClr>
                <a:srgbClr val="FF0000"/>
              </a:buClr>
              <a:buSzPct val="100000"/>
              <a:buFontTx/>
              <a:buAutoNum type="arabicPeriod"/>
            </a:pPr>
            <a:r>
              <a:rPr lang="en-US" sz="2800" b="1" dirty="0">
                <a:latin typeface="Franklin Gothic Book" pitchFamily="34" charset="0"/>
              </a:rPr>
              <a:t>Plan to attend District Conference and encourage members to attend</a:t>
            </a:r>
            <a:r>
              <a:rPr lang="en-US" sz="2800" dirty="0">
                <a:latin typeface="Franklin Gothic Book" pitchFamily="34" charset="0"/>
              </a:rPr>
              <a:t>.</a:t>
            </a:r>
          </a:p>
        </p:txBody>
      </p:sp>
    </p:spTree>
    <p:extLst>
      <p:ext uri="{BB962C8B-B14F-4D97-AF65-F5344CB8AC3E}">
        <p14:creationId xmlns:p14="http://schemas.microsoft.com/office/powerpoint/2010/main" val="4723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rrowheads="1"/>
          </p:cNvSpPr>
          <p:nvPr>
            <p:ph type="title"/>
          </p:nvPr>
        </p:nvSpPr>
        <p:spPr>
          <a:xfrm>
            <a:off x="119132" y="321275"/>
            <a:ext cx="8569569" cy="1723292"/>
          </a:xfrm>
        </p:spPr>
        <p:txBody>
          <a:bodyPr/>
          <a:lstStyle/>
          <a:p>
            <a:pPr marL="320040" indent="-320040" algn="ctr" eaLnBrk="1" fontAlgn="auto" hangingPunct="1">
              <a:spcAft>
                <a:spcPts val="0"/>
              </a:spcAft>
              <a:buClr>
                <a:schemeClr val="accent6">
                  <a:lumMod val="75000"/>
                </a:schemeClr>
              </a:buClr>
              <a:buNone/>
              <a:defRPr/>
            </a:pPr>
            <a:r>
              <a:rPr lang="en-US" dirty="0">
                <a:latin typeface="Franklin Gothic Demi" pitchFamily="34" charset="0"/>
              </a:rPr>
              <a:t>Incoming President’s </a:t>
            </a:r>
            <a:br>
              <a:rPr lang="en-US" dirty="0">
                <a:latin typeface="Franklin Gothic Demi" pitchFamily="34" charset="0"/>
              </a:rPr>
            </a:br>
            <a:r>
              <a:rPr lang="en-US" dirty="0">
                <a:latin typeface="Franklin Gothic Demi" pitchFamily="34" charset="0"/>
              </a:rPr>
              <a:t>Checklist - April</a:t>
            </a:r>
          </a:p>
        </p:txBody>
      </p:sp>
      <p:sp>
        <p:nvSpPr>
          <p:cNvPr id="10243" name="Rectangle 3"/>
          <p:cNvSpPr>
            <a:spLocks noGrp="1" noChangeArrowheads="1"/>
          </p:cNvSpPr>
          <p:nvPr>
            <p:ph sz="quarter" idx="13"/>
          </p:nvPr>
        </p:nvSpPr>
        <p:spPr>
          <a:xfrm>
            <a:off x="451164" y="2018785"/>
            <a:ext cx="8301037" cy="4080119"/>
          </a:xfrm>
        </p:spPr>
        <p:txBody>
          <a:bodyPr/>
          <a:lstStyle/>
          <a:p>
            <a:pPr marL="558800" indent="-514350" eaLnBrk="1" hangingPunct="1">
              <a:spcBef>
                <a:spcPts val="600"/>
              </a:spcBef>
              <a:spcAft>
                <a:spcPts val="600"/>
              </a:spcAft>
              <a:buClr>
                <a:srgbClr val="FF0000"/>
              </a:buClr>
              <a:buSzPct val="100000"/>
              <a:buFont typeface="Trebuchet MS" pitchFamily="34" charset="0"/>
              <a:buAutoNum type="arabicPeriod"/>
            </a:pPr>
            <a:r>
              <a:rPr lang="en-US" sz="2800" b="1" dirty="0">
                <a:latin typeface="Franklin Gothic Book" pitchFamily="34" charset="0"/>
              </a:rPr>
              <a:t>Appoint committees early in April.</a:t>
            </a:r>
            <a:endParaRPr lang="en-US" sz="2800" b="1" i="1" dirty="0">
              <a:latin typeface="Franklin Gothic Book" pitchFamily="34" charset="0"/>
            </a:endParaRPr>
          </a:p>
          <a:p>
            <a:pPr marL="558800" indent="-514350" eaLnBrk="1" hangingPunct="1">
              <a:spcBef>
                <a:spcPts val="600"/>
              </a:spcBef>
              <a:spcAft>
                <a:spcPts val="600"/>
              </a:spcAft>
              <a:buClr>
                <a:srgbClr val="FF0000"/>
              </a:buClr>
              <a:buSzPct val="100000"/>
              <a:buFont typeface="Trebuchet MS" pitchFamily="34" charset="0"/>
              <a:buAutoNum type="arabicPeriod"/>
            </a:pPr>
            <a:r>
              <a:rPr lang="en-US" sz="2800" b="1" dirty="0">
                <a:latin typeface="Franklin Gothic Book" pitchFamily="34" charset="0"/>
              </a:rPr>
              <a:t>Conduct club program planning session or    retreat.  This can also double as the initial meeting of your committees.</a:t>
            </a:r>
          </a:p>
          <a:p>
            <a:pPr marL="558800" indent="-514350" eaLnBrk="1" hangingPunct="1">
              <a:spcBef>
                <a:spcPts val="600"/>
              </a:spcBef>
              <a:spcAft>
                <a:spcPts val="600"/>
              </a:spcAft>
              <a:buClr>
                <a:srgbClr val="FF0000"/>
              </a:buClr>
              <a:buSzPct val="100000"/>
              <a:buFont typeface="Trebuchet MS" pitchFamily="34" charset="0"/>
              <a:buAutoNum type="arabicPeriod"/>
            </a:pPr>
            <a:r>
              <a:rPr lang="en-US" sz="2800" b="1" dirty="0">
                <a:latin typeface="Franklin Gothic Book" pitchFamily="34" charset="0"/>
              </a:rPr>
              <a:t>Ask Committee Chairs to meet with committee members in late April to set committee goals based on the club’s strategic plan. </a:t>
            </a:r>
          </a:p>
          <a:p>
            <a:pPr marL="558800" lvl="0" indent="-514350">
              <a:spcBef>
                <a:spcPts val="600"/>
              </a:spcBef>
              <a:spcAft>
                <a:spcPts val="600"/>
              </a:spcAft>
              <a:buClr>
                <a:srgbClr val="FF0000"/>
              </a:buClr>
              <a:buSzPct val="100000"/>
              <a:buFont typeface="Trebuchet MS" pitchFamily="34" charset="0"/>
              <a:buAutoNum type="arabicPeriod"/>
            </a:pPr>
            <a:r>
              <a:rPr lang="en-US" sz="2800" b="1" dirty="0">
                <a:solidFill>
                  <a:srgbClr val="0042C7"/>
                </a:solidFill>
                <a:latin typeface="Franklin Gothic Book" pitchFamily="34" charset="0"/>
              </a:rPr>
              <a:t>Meet with new Committee Chairs to discuss club goals and budget requests for the next year. </a:t>
            </a:r>
          </a:p>
          <a:p>
            <a:pPr marL="44450" indent="0" eaLnBrk="1" hangingPunct="1">
              <a:lnSpc>
                <a:spcPct val="90000"/>
              </a:lnSpc>
              <a:buClr>
                <a:srgbClr val="FF0000"/>
              </a:buClr>
              <a:buSzPct val="100000"/>
              <a:buNone/>
            </a:pPr>
            <a:endParaRPr lang="en-US" sz="2800" dirty="0">
              <a:latin typeface="Franklin Gothic Book" pitchFamily="34" charset="0"/>
            </a:endParaRPr>
          </a:p>
          <a:p>
            <a:pPr marL="558800" indent="-514350" eaLnBrk="1" hangingPunct="1">
              <a:lnSpc>
                <a:spcPct val="90000"/>
              </a:lnSpc>
              <a:buClr>
                <a:srgbClr val="FF0000"/>
              </a:buClr>
              <a:buSzPct val="100000"/>
              <a:buFont typeface="Trebuchet MS" pitchFamily="34" charset="0"/>
              <a:buAutoNum type="arabicPeriod"/>
            </a:pPr>
            <a:endParaRPr lang="en-US" sz="2800" dirty="0">
              <a:latin typeface="Franklin Gothic Book" pitchFamily="34" charset="0"/>
            </a:endParaRPr>
          </a:p>
        </p:txBody>
      </p:sp>
    </p:spTree>
    <p:extLst>
      <p:ext uri="{BB962C8B-B14F-4D97-AF65-F5344CB8AC3E}">
        <p14:creationId xmlns:p14="http://schemas.microsoft.com/office/powerpoint/2010/main" val="295545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rrowheads="1"/>
          </p:cNvSpPr>
          <p:nvPr>
            <p:ph type="title"/>
          </p:nvPr>
        </p:nvSpPr>
        <p:spPr>
          <a:xfrm>
            <a:off x="457200" y="457200"/>
            <a:ext cx="8496300" cy="762000"/>
          </a:xfrm>
        </p:spPr>
        <p:txBody>
          <a:bodyPr>
            <a:normAutofit fontScale="90000"/>
          </a:bodyPr>
          <a:lstStyle/>
          <a:p>
            <a:pPr marL="320040" indent="-320040" algn="ctr" eaLnBrk="1" fontAlgn="auto" hangingPunct="1">
              <a:spcAft>
                <a:spcPts val="0"/>
              </a:spcAft>
              <a:buClr>
                <a:schemeClr val="accent6">
                  <a:lumMod val="75000"/>
                </a:schemeClr>
              </a:buClr>
              <a:buNone/>
              <a:defRPr/>
            </a:pPr>
            <a:r>
              <a:rPr lang="en-US" dirty="0">
                <a:latin typeface="Franklin Gothic Demi" pitchFamily="34" charset="0"/>
              </a:rPr>
              <a:t>Checklist – April continued: </a:t>
            </a:r>
          </a:p>
        </p:txBody>
      </p:sp>
      <p:sp>
        <p:nvSpPr>
          <p:cNvPr id="166915" name="Rectangle 3"/>
          <p:cNvSpPr>
            <a:spLocks noGrp="1" noChangeArrowheads="1"/>
          </p:cNvSpPr>
          <p:nvPr>
            <p:ph sz="quarter" idx="13"/>
          </p:nvPr>
        </p:nvSpPr>
        <p:spPr>
          <a:xfrm>
            <a:off x="339725" y="1548542"/>
            <a:ext cx="8440738" cy="5111750"/>
          </a:xfrm>
        </p:spPr>
        <p:txBody>
          <a:bodyPr rtlCol="0">
            <a:normAutofit/>
          </a:bodyPr>
          <a:lstStyle/>
          <a:p>
            <a:pPr marL="557784" indent="-514350" eaLnBrk="1" fontAlgn="auto" hangingPunct="1">
              <a:spcBef>
                <a:spcPts val="600"/>
              </a:spcBef>
              <a:spcAft>
                <a:spcPts val="600"/>
              </a:spcAft>
              <a:buClr>
                <a:srgbClr val="FF0000"/>
              </a:buClr>
              <a:buSzPct val="100000"/>
              <a:buFont typeface="+mj-lt"/>
              <a:buAutoNum type="arabicPeriod" startAt="5"/>
              <a:defRPr/>
            </a:pPr>
            <a:r>
              <a:rPr lang="en-US" sz="2800" b="1" dirty="0">
                <a:latin typeface="Franklin Gothic Book" pitchFamily="34" charset="0"/>
              </a:rPr>
              <a:t>Meet with Finance Committee to begin preparing budget. Give all Committee Chairs a date to have all requests for funds to the Finance Committee.</a:t>
            </a:r>
          </a:p>
          <a:p>
            <a:pPr marL="557784" indent="-514350" eaLnBrk="1" fontAlgn="auto" hangingPunct="1">
              <a:spcBef>
                <a:spcPts val="600"/>
              </a:spcBef>
              <a:spcAft>
                <a:spcPts val="600"/>
              </a:spcAft>
              <a:buClr>
                <a:srgbClr val="FF0000"/>
              </a:buClr>
              <a:buSzPct val="100000"/>
              <a:buFont typeface="+mj-lt"/>
              <a:buAutoNum type="arabicPeriod" startAt="5"/>
              <a:defRPr/>
            </a:pPr>
            <a:r>
              <a:rPr lang="en-US" sz="2800" b="1" dirty="0">
                <a:latin typeface="Franklin Gothic Book" pitchFamily="34" charset="0"/>
              </a:rPr>
              <a:t>Share ideas/wishes for installation with your installation committee.</a:t>
            </a:r>
          </a:p>
          <a:p>
            <a:pPr marL="557784" indent="-514350" eaLnBrk="1" fontAlgn="auto" hangingPunct="1">
              <a:spcBef>
                <a:spcPts val="600"/>
              </a:spcBef>
              <a:spcAft>
                <a:spcPts val="600"/>
              </a:spcAft>
              <a:buClr>
                <a:srgbClr val="FF0000"/>
              </a:buClr>
              <a:buSzPct val="100000"/>
              <a:buFont typeface="+mj-lt"/>
              <a:buAutoNum type="arabicPeriod" startAt="5"/>
              <a:defRPr/>
            </a:pPr>
            <a:r>
              <a:rPr lang="en-US" sz="2800" b="1" dirty="0">
                <a:latin typeface="Franklin Gothic Book" pitchFamily="34" charset="0"/>
              </a:rPr>
              <a:t>Make sure the Roster of Club Officers and Committee Chairs is reported online to the International Office and to your District Governor/Treasurer.</a:t>
            </a:r>
          </a:p>
          <a:p>
            <a:pPr marL="557784" indent="-514350" eaLnBrk="1" fontAlgn="auto" hangingPunct="1">
              <a:spcBef>
                <a:spcPts val="600"/>
              </a:spcBef>
              <a:spcAft>
                <a:spcPts val="600"/>
              </a:spcAft>
              <a:buClr>
                <a:srgbClr val="FF0000"/>
              </a:buClr>
              <a:buSzPct val="100000"/>
              <a:buFont typeface="+mj-lt"/>
              <a:buAutoNum type="arabicPeriod" startAt="5"/>
              <a:defRPr/>
            </a:pPr>
            <a:r>
              <a:rPr lang="en-US" sz="2800" b="1" dirty="0">
                <a:latin typeface="Franklin Gothic Book" pitchFamily="34" charset="0"/>
              </a:rPr>
              <a:t>Attend Presidents’ Workshop at Conference.</a:t>
            </a:r>
          </a:p>
        </p:txBody>
      </p:sp>
    </p:spTree>
    <p:extLst>
      <p:ext uri="{BB962C8B-B14F-4D97-AF65-F5344CB8AC3E}">
        <p14:creationId xmlns:p14="http://schemas.microsoft.com/office/powerpoint/2010/main" val="27097793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Altrusa">
      <a:dk1>
        <a:srgbClr val="0042C7"/>
      </a:dk1>
      <a:lt1>
        <a:sysClr val="window" lastClr="FFFFFF"/>
      </a:lt1>
      <a:dk2>
        <a:srgbClr val="002163"/>
      </a:dk2>
      <a:lt2>
        <a:srgbClr val="DDE9EC"/>
      </a:lt2>
      <a:accent1>
        <a:srgbClr val="FFFF00"/>
      </a:accent1>
      <a:accent2>
        <a:srgbClr val="82ABFF"/>
      </a:accent2>
      <a:accent3>
        <a:srgbClr val="FF0000"/>
      </a:accent3>
      <a:accent4>
        <a:srgbClr val="97BAFF"/>
      </a:accent4>
      <a:accent5>
        <a:srgbClr val="A5A5A5"/>
      </a:accent5>
      <a:accent6>
        <a:srgbClr val="97BAFF"/>
      </a:accent6>
      <a:hlink>
        <a:srgbClr val="4482FF"/>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1906</TotalTime>
  <Words>1999</Words>
  <Application>Microsoft Office PowerPoint</Application>
  <PresentationFormat>On-screen Show (4:3)</PresentationFormat>
  <Paragraphs>298</Paragraphs>
  <Slides>31</Slides>
  <Notes>31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Arial</vt:lpstr>
      <vt:lpstr>Bookman Old Style</vt:lpstr>
      <vt:lpstr>Calibri</vt:lpstr>
      <vt:lpstr>Franklin Gothic Book</vt:lpstr>
      <vt:lpstr>Franklin Gothic Demi</vt:lpstr>
      <vt:lpstr>Freehand591 BT</vt:lpstr>
      <vt:lpstr>Gill Sans MT</vt:lpstr>
      <vt:lpstr>Segoe UI</vt:lpstr>
      <vt:lpstr>Tahoma</vt:lpstr>
      <vt:lpstr>Trebuchet MS</vt:lpstr>
      <vt:lpstr>Wingdings</vt:lpstr>
      <vt:lpstr>Wingdings 2</vt:lpstr>
      <vt:lpstr>Flow</vt:lpstr>
      <vt:lpstr> Workshop for Presidents/ Presidents-Elect/ Vice-Presidents </vt:lpstr>
      <vt:lpstr>Workshop Agenda</vt:lpstr>
      <vt:lpstr>PowerPoint Presentation</vt:lpstr>
      <vt:lpstr>District One Officers 2019-2020</vt:lpstr>
      <vt:lpstr>District One  2019-2021 Biennium Theme</vt:lpstr>
      <vt:lpstr>Now that you are President…</vt:lpstr>
      <vt:lpstr>President’s Checklist  March (or sooner)</vt:lpstr>
      <vt:lpstr>Incoming President’s  Checklist - April</vt:lpstr>
      <vt:lpstr>Checklist – April continued: </vt:lpstr>
      <vt:lpstr>Incoming President’s  Check List - May</vt:lpstr>
      <vt:lpstr>Most Important  Paperwork to Submit</vt:lpstr>
      <vt:lpstr>Important District &amp; International Form </vt:lpstr>
      <vt:lpstr>Club Roster</vt:lpstr>
      <vt:lpstr>Where can I get some Help</vt:lpstr>
      <vt:lpstr>International Websites</vt:lpstr>
      <vt:lpstr>International Website</vt:lpstr>
      <vt:lpstr>Review the Club President’s Handbook</vt:lpstr>
      <vt:lpstr>The Club President’s Handbook - Content</vt:lpstr>
      <vt:lpstr>More from the Handbook</vt:lpstr>
      <vt:lpstr>Leadership Tasks </vt:lpstr>
      <vt:lpstr>Leadership Tasks (cont.) </vt:lpstr>
      <vt:lpstr>Agenda Planning</vt:lpstr>
      <vt:lpstr>Agenda Planning </vt:lpstr>
      <vt:lpstr>#1 Problem:  Losing Focus </vt:lpstr>
      <vt:lpstr>Getting Back on Track </vt:lpstr>
      <vt:lpstr>Problem #2:  Lack of Participation </vt:lpstr>
      <vt:lpstr>Concluding the Meeting </vt:lpstr>
      <vt:lpstr>Tips from Others…</vt:lpstr>
      <vt:lpstr>Contact Information: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Herzog, Beverly L</dc:creator>
  <cp:lastModifiedBy>Pamela Lemieux</cp:lastModifiedBy>
  <cp:revision>185</cp:revision>
  <cp:lastPrinted>2020-08-12T14:14:05Z</cp:lastPrinted>
  <dcterms:created xsi:type="dcterms:W3CDTF">2009-09-14T18:16:03Z</dcterms:created>
  <dcterms:modified xsi:type="dcterms:W3CDTF">2020-08-12T15:01:50Z</dcterms:modified>
</cp:coreProperties>
</file>